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2" r:id="rId10"/>
    <p:sldId id="273" r:id="rId11"/>
    <p:sldId id="274" r:id="rId12"/>
    <p:sldId id="271" r:id="rId13"/>
    <p:sldId id="264" r:id="rId14"/>
    <p:sldId id="265" r:id="rId15"/>
    <p:sldId id="266" r:id="rId16"/>
    <p:sldId id="267" r:id="rId17"/>
    <p:sldId id="268" r:id="rId18"/>
    <p:sldId id="269" r:id="rId19"/>
    <p:sldId id="275" r:id="rId20"/>
    <p:sldId id="276" r:id="rId21"/>
    <p:sldId id="270" r:id="rId22"/>
  </p:sldIdLst>
  <p:sldSz cx="18288000" cy="10287000"/>
  <p:notesSz cx="6858000" cy="9144000"/>
  <p:embeddedFontLst>
    <p:embeddedFont>
      <p:font typeface="Arimo" panose="020B0604020202020204" charset="0"/>
      <p:regular r:id="rId23"/>
    </p:embeddedFont>
    <p:embeddedFont>
      <p:font typeface="Calibri" panose="020F0502020204030204" pitchFamily="34" charset="0"/>
      <p:regular r:id="rId24"/>
      <p:bold r:id="rId25"/>
      <p:italic r:id="rId26"/>
      <p:boldItalic r:id="rId27"/>
    </p:embeddedFont>
    <p:embeddedFont>
      <p:font typeface="DM Sans Bold" panose="020B0604020202020204" charset="0"/>
      <p:regular r:id="rId28"/>
    </p:embeddedFont>
    <p:embeddedFont>
      <p:font typeface="Lazydog" panose="020B0604020202020204" charset="0"/>
      <p:regular r:id="rId29"/>
    </p:embeddedFont>
    <p:embeddedFont>
      <p:font typeface="Open Sans" panose="020B0606030504020204" pitchFamily="34" charset="0"/>
      <p:regular r:id="rId30"/>
    </p:embeddedFont>
    <p:embeddedFont>
      <p:font typeface="Open Sans Bold" panose="020B0604020202020204" charset="0"/>
      <p:regular r:id="rId31"/>
    </p:embeddedFont>
    <p:embeddedFont>
      <p:font typeface="Prompt Bold" panose="020B0604020202020204" charset="-34"/>
      <p:regular r:id="rId32"/>
    </p:embeddedFont>
    <p:embeddedFont>
      <p:font typeface="Wedge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2.svg"/><Relationship Id="rId7"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7.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hyperlink" Target="https://pxhere.com/en/photo/1146628" TargetMode="Externa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sv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sv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iki.openhatch.org/wiki/Matplotlib" TargetMode="External"/><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372" t="2091" r="685" b="5150"/>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238925" y="3072964"/>
            <a:ext cx="11810151" cy="2993435"/>
            <a:chOff x="0" y="0"/>
            <a:chExt cx="15746868" cy="3991247"/>
          </a:xfrm>
        </p:grpSpPr>
        <p:sp>
          <p:nvSpPr>
            <p:cNvPr id="3" name="TextBox 3"/>
            <p:cNvSpPr txBox="1"/>
            <p:nvPr/>
          </p:nvSpPr>
          <p:spPr>
            <a:xfrm>
              <a:off x="0" y="2365647"/>
              <a:ext cx="15746868" cy="1625600"/>
            </a:xfrm>
            <a:prstGeom prst="rect">
              <a:avLst/>
            </a:prstGeom>
          </p:spPr>
          <p:txBody>
            <a:bodyPr lIns="0" tIns="0" rIns="0" bIns="0" rtlCol="0" anchor="t">
              <a:spAutoFit/>
            </a:bodyPr>
            <a:lstStyle/>
            <a:p>
              <a:pPr algn="ctr">
                <a:lnSpc>
                  <a:spcPts val="9600"/>
                </a:lnSpc>
              </a:pPr>
              <a:r>
                <a:rPr lang="en-US" sz="8000">
                  <a:solidFill>
                    <a:srgbClr val="000000"/>
                  </a:solidFill>
                  <a:latin typeface="Prompt Bold"/>
                </a:rPr>
                <a:t>PROGRESS TRACKER </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32417" y="0"/>
              <a:ext cx="3082033" cy="169852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571C4-E67B-44ED-BAA6-7EE418D90497}"/>
              </a:ext>
            </a:extLst>
          </p:cNvPr>
          <p:cNvPicPr>
            <a:picLocks noChangeAspect="1"/>
          </p:cNvPicPr>
          <p:nvPr/>
        </p:nvPicPr>
        <p:blipFill rotWithShape="1">
          <a:blip r:embed="rId2">
            <a:extLst>
              <a:ext uri="{28A0092B-C50C-407E-A947-70E740481C1C}">
                <a14:useLocalDpi xmlns:a14="http://schemas.microsoft.com/office/drawing/2010/main" val="0"/>
              </a:ext>
            </a:extLst>
          </a:blip>
          <a:srcRect l="3782" t="11204" r="53361" b="18580"/>
          <a:stretch/>
        </p:blipFill>
        <p:spPr>
          <a:xfrm>
            <a:off x="0" y="-3464"/>
            <a:ext cx="18288000" cy="10322860"/>
          </a:xfrm>
          <a:prstGeom prst="rect">
            <a:avLst/>
          </a:prstGeom>
        </p:spPr>
      </p:pic>
    </p:spTree>
    <p:extLst>
      <p:ext uri="{BB962C8B-B14F-4D97-AF65-F5344CB8AC3E}">
        <p14:creationId xmlns:p14="http://schemas.microsoft.com/office/powerpoint/2010/main" val="91841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989FF-C516-4D66-B1EE-34CD5A05C15C}"/>
              </a:ext>
            </a:extLst>
          </p:cNvPr>
          <p:cNvPicPr>
            <a:picLocks noChangeAspect="1"/>
          </p:cNvPicPr>
          <p:nvPr/>
        </p:nvPicPr>
        <p:blipFill rotWithShape="1">
          <a:blip r:embed="rId2">
            <a:extLst>
              <a:ext uri="{28A0092B-C50C-407E-A947-70E740481C1C}">
                <a14:useLocalDpi xmlns:a14="http://schemas.microsoft.com/office/drawing/2010/main" val="0"/>
              </a:ext>
            </a:extLst>
          </a:blip>
          <a:srcRect r="57291" b="40741"/>
          <a:stretch/>
        </p:blipFill>
        <p:spPr>
          <a:xfrm>
            <a:off x="13854" y="0"/>
            <a:ext cx="18274146" cy="10277754"/>
          </a:xfrm>
          <a:prstGeom prst="rect">
            <a:avLst/>
          </a:prstGeom>
        </p:spPr>
      </p:pic>
    </p:spTree>
    <p:extLst>
      <p:ext uri="{BB962C8B-B14F-4D97-AF65-F5344CB8AC3E}">
        <p14:creationId xmlns:p14="http://schemas.microsoft.com/office/powerpoint/2010/main" val="109801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 markschnabel/opencv-motion-detector: A Python/OpenCV script that  uses background subtraction to detect motion in a live feed or video.">
            <a:extLst>
              <a:ext uri="{FF2B5EF4-FFF2-40B4-BE49-F238E27FC236}">
                <a16:creationId xmlns:a16="http://schemas.microsoft.com/office/drawing/2014/main" id="{8F499940-9096-4460-88AA-85E122507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 y="-2933700"/>
            <a:ext cx="18267217" cy="1473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l="152" t="3687" r="5211" b="1788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3128" y="7690442"/>
            <a:ext cx="1892162" cy="24202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382F4"/>
        </a:solidFill>
        <a:effectLst/>
      </p:bgPr>
    </p:bg>
    <p:spTree>
      <p:nvGrpSpPr>
        <p:cNvPr id="1" name=""/>
        <p:cNvGrpSpPr/>
        <p:nvPr/>
      </p:nvGrpSpPr>
      <p:grpSpPr>
        <a:xfrm>
          <a:off x="0" y="0"/>
          <a:ext cx="0" cy="0"/>
          <a:chOff x="0" y="0"/>
          <a:chExt cx="0" cy="0"/>
        </a:xfrm>
      </p:grpSpPr>
      <p:sp>
        <p:nvSpPr>
          <p:cNvPr id="2" name="TextBox 2"/>
          <p:cNvSpPr txBox="1"/>
          <p:nvPr/>
        </p:nvSpPr>
        <p:spPr>
          <a:xfrm>
            <a:off x="354166" y="1028700"/>
            <a:ext cx="16905134" cy="1402080"/>
          </a:xfrm>
          <a:prstGeom prst="rect">
            <a:avLst/>
          </a:prstGeom>
        </p:spPr>
        <p:txBody>
          <a:bodyPr lIns="0" tIns="0" rIns="0" bIns="0" rtlCol="0" anchor="t">
            <a:spAutoFit/>
          </a:bodyPr>
          <a:lstStyle/>
          <a:p>
            <a:pPr algn="ctr">
              <a:lnSpc>
                <a:spcPts val="5520"/>
              </a:lnSpc>
            </a:pPr>
            <a:r>
              <a:rPr lang="en-US" sz="4600">
                <a:solidFill>
                  <a:srgbClr val="000000"/>
                </a:solidFill>
                <a:latin typeface="Prompt Bold"/>
              </a:rPr>
              <a:t>To detect the meaningful words </a:t>
            </a:r>
          </a:p>
          <a:p>
            <a:pPr algn="ctr">
              <a:lnSpc>
                <a:spcPts val="5520"/>
              </a:lnSpc>
            </a:pPr>
            <a:r>
              <a:rPr lang="en-US" sz="4600">
                <a:solidFill>
                  <a:srgbClr val="000000"/>
                </a:solidFill>
                <a:latin typeface="Prompt Bold"/>
              </a:rPr>
              <a:t>typed by the employee:</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38203">
            <a:off x="15350959" y="1173455"/>
            <a:ext cx="1712228" cy="2025216"/>
          </a:xfrm>
          <a:prstGeom prst="rect">
            <a:avLst/>
          </a:prstGeom>
        </p:spPr>
      </p:pic>
      <p:pic>
        <p:nvPicPr>
          <p:cNvPr id="4" name="Picture 4"/>
          <p:cNvPicPr>
            <a:picLocks noChangeAspect="1"/>
          </p:cNvPicPr>
          <p:nvPr/>
        </p:nvPicPr>
        <p:blipFill>
          <a:blip r:embed="rId4"/>
          <a:srcRect t="20524" b="20524"/>
          <a:stretch>
            <a:fillRect/>
          </a:stretch>
        </p:blipFill>
        <p:spPr>
          <a:xfrm>
            <a:off x="1406903" y="2611553"/>
            <a:ext cx="16026654" cy="708584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131708">
            <a:off x="800050" y="2404397"/>
            <a:ext cx="2502278" cy="887171"/>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85239">
            <a:off x="1219074" y="-104609"/>
            <a:ext cx="2912056" cy="1604853"/>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38690">
            <a:off x="905994" y="8550242"/>
            <a:ext cx="2008973" cy="1416116"/>
          </a:xfrm>
          <a:prstGeom prst="rect">
            <a:avLst/>
          </a:prstGeom>
        </p:spPr>
      </p:pic>
      <p:sp>
        <p:nvSpPr>
          <p:cNvPr id="8" name="TextBox 8"/>
          <p:cNvSpPr txBox="1"/>
          <p:nvPr/>
        </p:nvSpPr>
        <p:spPr>
          <a:xfrm>
            <a:off x="2675103" y="2933123"/>
            <a:ext cx="14613749" cy="6376034"/>
          </a:xfrm>
          <a:prstGeom prst="rect">
            <a:avLst/>
          </a:prstGeom>
        </p:spPr>
        <p:txBody>
          <a:bodyPr lIns="0" tIns="0" rIns="0" bIns="0" rtlCol="0" anchor="t">
            <a:spAutoFit/>
          </a:bodyPr>
          <a:lstStyle/>
          <a:p>
            <a:pPr>
              <a:lnSpc>
                <a:spcPts val="5040"/>
              </a:lnSpc>
            </a:pPr>
            <a:r>
              <a:rPr lang="en-US" sz="3600">
                <a:solidFill>
                  <a:srgbClr val="000000"/>
                </a:solidFill>
                <a:latin typeface="Open Sans"/>
              </a:rPr>
              <a:t>1. We will use text analysis and text processing using natural language processing (NLP). </a:t>
            </a:r>
          </a:p>
          <a:p>
            <a:pPr>
              <a:lnSpc>
                <a:spcPts val="5040"/>
              </a:lnSpc>
            </a:pPr>
            <a:r>
              <a:rPr lang="en-US" sz="3600">
                <a:solidFill>
                  <a:srgbClr val="000000"/>
                </a:solidFill>
                <a:latin typeface="Open Sans"/>
              </a:rPr>
              <a:t>2. We will use a classifier to tokenize our text into different words. </a:t>
            </a:r>
          </a:p>
          <a:p>
            <a:pPr>
              <a:lnSpc>
                <a:spcPts val="5040"/>
              </a:lnSpc>
            </a:pPr>
            <a:r>
              <a:rPr lang="en-US" sz="3600">
                <a:solidFill>
                  <a:srgbClr val="000000"/>
                </a:solidFill>
                <a:latin typeface="Open Sans"/>
              </a:rPr>
              <a:t>3. We will remove all unnecessary words that are not relevant.</a:t>
            </a:r>
          </a:p>
          <a:p>
            <a:pPr>
              <a:lnSpc>
                <a:spcPts val="5040"/>
              </a:lnSpc>
            </a:pPr>
            <a:r>
              <a:rPr lang="en-US" sz="3600">
                <a:solidFill>
                  <a:srgbClr val="000000"/>
                </a:solidFill>
                <a:latin typeface="Open Sans"/>
              </a:rPr>
              <a:t> 4. We will use a bag of words to compare the text with the data set. </a:t>
            </a:r>
          </a:p>
          <a:p>
            <a:pPr>
              <a:lnSpc>
                <a:spcPts val="5040"/>
              </a:lnSpc>
            </a:pPr>
            <a:r>
              <a:rPr lang="en-US" sz="3600">
                <a:solidFill>
                  <a:srgbClr val="000000"/>
                </a:solidFill>
                <a:latin typeface="Open Sans"/>
              </a:rPr>
              <a:t>5. We will use a confusion matrix to classify text into meaningful and useless.</a:t>
            </a:r>
          </a:p>
          <a:p>
            <a:pPr>
              <a:lnSpc>
                <a:spcPts val="5040"/>
              </a:lnSpc>
            </a:pPr>
            <a:r>
              <a:rPr lang="en-US" sz="3600">
                <a:solidFill>
                  <a:srgbClr val="000000"/>
                </a:solidFill>
                <a:latin typeface="Open Sans"/>
              </a:rPr>
              <a:t> 6. We will use Leveraging semantics to find meaningful words using Word2Vec. </a:t>
            </a:r>
          </a:p>
          <a:p>
            <a:pPr>
              <a:lnSpc>
                <a:spcPts val="5040"/>
              </a:lnSpc>
            </a:pPr>
            <a:r>
              <a:rPr lang="en-US" sz="3600">
                <a:solidFill>
                  <a:srgbClr val="000000"/>
                </a:solidFill>
                <a:latin typeface="Open Sans"/>
              </a:rPr>
              <a:t>7. At last, we will find efficiency of the work done.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AD1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73517" cy="16857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975" y="1368744"/>
            <a:ext cx="5460129" cy="5410492"/>
          </a:xfrm>
          <a:prstGeom prst="rect">
            <a:avLst/>
          </a:prstGeom>
        </p:spPr>
      </p:pic>
      <p:pic>
        <p:nvPicPr>
          <p:cNvPr id="5" name="Picture 4">
            <a:extLst>
              <a:ext uri="{FF2B5EF4-FFF2-40B4-BE49-F238E27FC236}">
                <a16:creationId xmlns:a16="http://schemas.microsoft.com/office/drawing/2014/main" id="{BF0A3A4D-4C74-4870-87D7-A37E4E11266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09600" y="2019300"/>
            <a:ext cx="9804400" cy="7353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4D9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147" b="16873"/>
          <a:stretch>
            <a:fillRect/>
          </a:stretch>
        </p:blipFill>
        <p:spPr>
          <a:xfrm>
            <a:off x="1667361" y="1858873"/>
            <a:ext cx="14953278" cy="739942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96129">
            <a:off x="13741106" y="8431783"/>
            <a:ext cx="2909015" cy="761633"/>
          </a:xfrm>
          <a:prstGeom prst="rect">
            <a:avLst/>
          </a:prstGeom>
        </p:spPr>
      </p:pic>
      <p:sp>
        <p:nvSpPr>
          <p:cNvPr id="4" name="TextBox 4"/>
          <p:cNvSpPr txBox="1"/>
          <p:nvPr/>
        </p:nvSpPr>
        <p:spPr>
          <a:xfrm>
            <a:off x="2335339" y="2212613"/>
            <a:ext cx="13617323" cy="5460277"/>
          </a:xfrm>
          <a:prstGeom prst="rect">
            <a:avLst/>
          </a:prstGeom>
        </p:spPr>
        <p:txBody>
          <a:bodyPr lIns="0" tIns="0" rIns="0" bIns="0" rtlCol="0" anchor="t">
            <a:spAutoFit/>
          </a:bodyPr>
          <a:lstStyle/>
          <a:p>
            <a:pPr algn="ctr">
              <a:lnSpc>
                <a:spcPts val="5426"/>
              </a:lnSpc>
            </a:pPr>
            <a:r>
              <a:rPr lang="en-US" sz="3875" dirty="0">
                <a:solidFill>
                  <a:srgbClr val="000000"/>
                </a:solidFill>
                <a:latin typeface="Open Sans"/>
              </a:rPr>
              <a:t>1. In every MNC’s, every employee has his/her desk and chair.</a:t>
            </a:r>
          </a:p>
          <a:p>
            <a:pPr algn="ctr">
              <a:lnSpc>
                <a:spcPts val="5426"/>
              </a:lnSpc>
            </a:pPr>
            <a:r>
              <a:rPr lang="en-US" sz="3200" dirty="0">
                <a:solidFill>
                  <a:srgbClr val="000000"/>
                </a:solidFill>
                <a:latin typeface="Arimo"/>
              </a:rPr>
              <a:t>2. We can deploy a device in the employee’s chair that will measure the pressure that the employee possesses by his/her weight.</a:t>
            </a:r>
          </a:p>
          <a:p>
            <a:pPr algn="ctr">
              <a:lnSpc>
                <a:spcPts val="5426"/>
              </a:lnSpc>
            </a:pPr>
            <a:r>
              <a:rPr lang="en-US" sz="3200" dirty="0">
                <a:solidFill>
                  <a:srgbClr val="000000"/>
                </a:solidFill>
                <a:latin typeface="Arimo"/>
              </a:rPr>
              <a:t>3. Our software will be fed by a range of pressure that would be 20 up and 20 low from employee’s pressure.</a:t>
            </a:r>
          </a:p>
          <a:p>
            <a:pPr algn="ctr">
              <a:lnSpc>
                <a:spcPts val="5426"/>
              </a:lnSpc>
            </a:pPr>
            <a:r>
              <a:rPr lang="en-US" sz="3200" dirty="0">
                <a:solidFill>
                  <a:srgbClr val="000000"/>
                </a:solidFill>
                <a:latin typeface="Arimo"/>
              </a:rPr>
              <a:t>4. Our software will measure the time duration for which the employee sits regular on his/her seat.</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190" y="6528277"/>
            <a:ext cx="2483843" cy="4114800"/>
          </a:xfrm>
          <a:prstGeom prst="rect">
            <a:avLst/>
          </a:prstGeom>
        </p:spPr>
      </p:pic>
      <p:sp>
        <p:nvSpPr>
          <p:cNvPr id="6" name="TextBox 6"/>
          <p:cNvSpPr txBox="1"/>
          <p:nvPr/>
        </p:nvSpPr>
        <p:spPr>
          <a:xfrm>
            <a:off x="1193731" y="527685"/>
            <a:ext cx="9909103" cy="1011555"/>
          </a:xfrm>
          <a:prstGeom prst="rect">
            <a:avLst/>
          </a:prstGeom>
        </p:spPr>
        <p:txBody>
          <a:bodyPr lIns="0" tIns="0" rIns="0" bIns="0" rtlCol="0" anchor="t">
            <a:spAutoFit/>
          </a:bodyPr>
          <a:lstStyle/>
          <a:p>
            <a:pPr>
              <a:lnSpc>
                <a:spcPts val="8040"/>
              </a:lnSpc>
            </a:pPr>
            <a:r>
              <a:rPr lang="en-US" sz="6700">
                <a:solidFill>
                  <a:srgbClr val="000000"/>
                </a:solidFill>
                <a:latin typeface="Prompt Bold"/>
              </a:rPr>
              <a:t>SITTING DETECTION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AD1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36677" y="3570786"/>
            <a:ext cx="13262764" cy="12708140"/>
          </a:xfrm>
          <a:prstGeom prst="rect">
            <a:avLst/>
          </a:prstGeom>
        </p:spPr>
      </p:pic>
      <p:pic>
        <p:nvPicPr>
          <p:cNvPr id="3" name="Picture 3"/>
          <p:cNvPicPr>
            <a:picLocks noChangeAspect="1"/>
          </p:cNvPicPr>
          <p:nvPr/>
        </p:nvPicPr>
        <p:blipFill>
          <a:blip r:embed="rId4"/>
          <a:srcRect/>
          <a:stretch>
            <a:fillRect/>
          </a:stretch>
        </p:blipFill>
        <p:spPr>
          <a:xfrm>
            <a:off x="0" y="0"/>
            <a:ext cx="5349492" cy="357078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07509" y="3412412"/>
            <a:ext cx="4829168" cy="6091841"/>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98242" y="7265983"/>
            <a:ext cx="510226" cy="26439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87927" y="2951623"/>
            <a:ext cx="6767333" cy="3506709"/>
          </a:xfrm>
          <a:prstGeom prst="rect">
            <a:avLst/>
          </a:prstGeom>
        </p:spPr>
      </p:pic>
      <p:pic>
        <p:nvPicPr>
          <p:cNvPr id="7" name="Picture 7"/>
          <p:cNvPicPr>
            <a:picLocks noChangeAspect="1"/>
          </p:cNvPicPr>
          <p:nvPr/>
        </p:nvPicPr>
        <p:blipFill>
          <a:blip r:embed="rId9"/>
          <a:srcRect l="1109" t="112" r="1109"/>
          <a:stretch>
            <a:fillRect/>
          </a:stretch>
        </p:blipFill>
        <p:spPr>
          <a:xfrm rot="-1239506">
            <a:off x="7696000" y="6233038"/>
            <a:ext cx="3121791" cy="4982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grpSp>
        <p:nvGrpSpPr>
          <p:cNvPr id="2" name="Group 2"/>
          <p:cNvGrpSpPr/>
          <p:nvPr/>
        </p:nvGrpSpPr>
        <p:grpSpPr>
          <a:xfrm>
            <a:off x="490319" y="1551519"/>
            <a:ext cx="5017803" cy="5520951"/>
            <a:chOff x="0" y="0"/>
            <a:chExt cx="6690404" cy="7361267"/>
          </a:xfrm>
        </p:grpSpPr>
        <p:grpSp>
          <p:nvGrpSpPr>
            <p:cNvPr id="3" name="Group 3"/>
            <p:cNvGrpSpPr/>
            <p:nvPr/>
          </p:nvGrpSpPr>
          <p:grpSpPr>
            <a:xfrm rot="5400000">
              <a:off x="-10417" y="660446"/>
              <a:ext cx="7088628" cy="6313015"/>
              <a:chOff x="0" y="0"/>
              <a:chExt cx="6783283" cy="6041080"/>
            </a:xfrm>
          </p:grpSpPr>
          <p:sp>
            <p:nvSpPr>
              <p:cNvPr id="4" name="Freeform 4"/>
              <p:cNvSpPr/>
              <p:nvPr/>
            </p:nvSpPr>
            <p:spPr>
              <a:xfrm>
                <a:off x="31750" y="31750"/>
                <a:ext cx="6719783" cy="5977580"/>
              </a:xfrm>
              <a:custGeom>
                <a:avLst/>
                <a:gdLst/>
                <a:ahLst/>
                <a:cxnLst/>
                <a:rect l="l" t="t" r="r" b="b"/>
                <a:pathLst>
                  <a:path w="6719783" h="5977580">
                    <a:moveTo>
                      <a:pt x="6627073" y="5977580"/>
                    </a:moveTo>
                    <a:lnTo>
                      <a:pt x="92710" y="5977580"/>
                    </a:lnTo>
                    <a:cubicBezTo>
                      <a:pt x="41910" y="5977580"/>
                      <a:pt x="0" y="5935670"/>
                      <a:pt x="0" y="5884870"/>
                    </a:cubicBezTo>
                    <a:lnTo>
                      <a:pt x="0" y="92710"/>
                    </a:lnTo>
                    <a:cubicBezTo>
                      <a:pt x="0" y="41910"/>
                      <a:pt x="41910" y="0"/>
                      <a:pt x="92710" y="0"/>
                    </a:cubicBezTo>
                    <a:lnTo>
                      <a:pt x="6625803" y="0"/>
                    </a:lnTo>
                    <a:cubicBezTo>
                      <a:pt x="6676603" y="0"/>
                      <a:pt x="6718513" y="41910"/>
                      <a:pt x="6718513" y="92710"/>
                    </a:cubicBezTo>
                    <a:lnTo>
                      <a:pt x="6718513" y="5883600"/>
                    </a:lnTo>
                    <a:cubicBezTo>
                      <a:pt x="6719783" y="5935670"/>
                      <a:pt x="6677873" y="5977580"/>
                      <a:pt x="6627073" y="5977580"/>
                    </a:cubicBezTo>
                    <a:close/>
                  </a:path>
                </a:pathLst>
              </a:custGeom>
              <a:solidFill>
                <a:srgbClr val="000000"/>
              </a:solidFill>
            </p:spPr>
          </p:sp>
          <p:sp>
            <p:nvSpPr>
              <p:cNvPr id="5" name="Freeform 5"/>
              <p:cNvSpPr/>
              <p:nvPr/>
            </p:nvSpPr>
            <p:spPr>
              <a:xfrm>
                <a:off x="0" y="0"/>
                <a:ext cx="6783284" cy="6041080"/>
              </a:xfrm>
              <a:custGeom>
                <a:avLst/>
                <a:gdLst/>
                <a:ahLst/>
                <a:cxnLst/>
                <a:rect l="l" t="t" r="r" b="b"/>
                <a:pathLst>
                  <a:path w="6783284" h="6041080">
                    <a:moveTo>
                      <a:pt x="6658823" y="59690"/>
                    </a:moveTo>
                    <a:cubicBezTo>
                      <a:pt x="6694383" y="59690"/>
                      <a:pt x="6723593" y="88900"/>
                      <a:pt x="6723593" y="124460"/>
                    </a:cubicBezTo>
                    <a:lnTo>
                      <a:pt x="6723593" y="5916620"/>
                    </a:lnTo>
                    <a:cubicBezTo>
                      <a:pt x="6723593" y="5952180"/>
                      <a:pt x="6694383" y="5981390"/>
                      <a:pt x="6658823" y="5981390"/>
                    </a:cubicBezTo>
                    <a:lnTo>
                      <a:pt x="124460" y="5981390"/>
                    </a:lnTo>
                    <a:cubicBezTo>
                      <a:pt x="88900" y="5981390"/>
                      <a:pt x="59690" y="5952180"/>
                      <a:pt x="59690" y="5916620"/>
                    </a:cubicBezTo>
                    <a:lnTo>
                      <a:pt x="59690" y="124460"/>
                    </a:lnTo>
                    <a:cubicBezTo>
                      <a:pt x="59690" y="88900"/>
                      <a:pt x="88900" y="59690"/>
                      <a:pt x="124460" y="59690"/>
                    </a:cubicBezTo>
                    <a:lnTo>
                      <a:pt x="6658823" y="59690"/>
                    </a:lnTo>
                    <a:moveTo>
                      <a:pt x="6658823" y="0"/>
                    </a:moveTo>
                    <a:lnTo>
                      <a:pt x="124460" y="0"/>
                    </a:lnTo>
                    <a:cubicBezTo>
                      <a:pt x="55880" y="0"/>
                      <a:pt x="0" y="55880"/>
                      <a:pt x="0" y="124460"/>
                    </a:cubicBezTo>
                    <a:lnTo>
                      <a:pt x="0" y="5916620"/>
                    </a:lnTo>
                    <a:cubicBezTo>
                      <a:pt x="0" y="5985200"/>
                      <a:pt x="55880" y="6041080"/>
                      <a:pt x="124460" y="6041080"/>
                    </a:cubicBezTo>
                    <a:lnTo>
                      <a:pt x="6658823" y="6041080"/>
                    </a:lnTo>
                    <a:cubicBezTo>
                      <a:pt x="6727403" y="6041080"/>
                      <a:pt x="6783284" y="5985200"/>
                      <a:pt x="6783284" y="5916620"/>
                    </a:cubicBezTo>
                    <a:lnTo>
                      <a:pt x="6783284" y="124460"/>
                    </a:lnTo>
                    <a:cubicBezTo>
                      <a:pt x="6783284" y="55880"/>
                      <a:pt x="6727403" y="0"/>
                      <a:pt x="6658823" y="0"/>
                    </a:cubicBezTo>
                    <a:close/>
                  </a:path>
                </a:pathLst>
              </a:custGeom>
              <a:solidFill>
                <a:srgbClr val="000000"/>
              </a:solidFill>
            </p:spPr>
          </p:sp>
        </p:grpSp>
        <p:grpSp>
          <p:nvGrpSpPr>
            <p:cNvPr id="6" name="Group 6"/>
            <p:cNvGrpSpPr/>
            <p:nvPr/>
          </p:nvGrpSpPr>
          <p:grpSpPr>
            <a:xfrm rot="5400000">
              <a:off x="-336204" y="336204"/>
              <a:ext cx="7113299" cy="6440892"/>
              <a:chOff x="0" y="0"/>
              <a:chExt cx="6806891" cy="6163448"/>
            </a:xfrm>
          </p:grpSpPr>
          <p:sp>
            <p:nvSpPr>
              <p:cNvPr id="7" name="Freeform 7"/>
              <p:cNvSpPr/>
              <p:nvPr/>
            </p:nvSpPr>
            <p:spPr>
              <a:xfrm>
                <a:off x="31750" y="31750"/>
                <a:ext cx="6743391" cy="6099949"/>
              </a:xfrm>
              <a:custGeom>
                <a:avLst/>
                <a:gdLst/>
                <a:ahLst/>
                <a:cxnLst/>
                <a:rect l="l" t="t" r="r" b="b"/>
                <a:pathLst>
                  <a:path w="6743391" h="6099949">
                    <a:moveTo>
                      <a:pt x="6650682" y="6099949"/>
                    </a:moveTo>
                    <a:lnTo>
                      <a:pt x="92710" y="6099949"/>
                    </a:lnTo>
                    <a:cubicBezTo>
                      <a:pt x="41910" y="6099949"/>
                      <a:pt x="0" y="6058038"/>
                      <a:pt x="0" y="6007238"/>
                    </a:cubicBezTo>
                    <a:lnTo>
                      <a:pt x="0" y="92710"/>
                    </a:lnTo>
                    <a:cubicBezTo>
                      <a:pt x="0" y="41910"/>
                      <a:pt x="41910" y="0"/>
                      <a:pt x="92710" y="0"/>
                    </a:cubicBezTo>
                    <a:lnTo>
                      <a:pt x="6649411" y="0"/>
                    </a:lnTo>
                    <a:cubicBezTo>
                      <a:pt x="6700211" y="0"/>
                      <a:pt x="6742122" y="41910"/>
                      <a:pt x="6742122" y="92710"/>
                    </a:cubicBezTo>
                    <a:lnTo>
                      <a:pt x="6742122" y="6005968"/>
                    </a:lnTo>
                    <a:cubicBezTo>
                      <a:pt x="6743391" y="6058038"/>
                      <a:pt x="6701482" y="6099949"/>
                      <a:pt x="6650682" y="6099949"/>
                    </a:cubicBezTo>
                    <a:close/>
                  </a:path>
                </a:pathLst>
              </a:custGeom>
              <a:solidFill>
                <a:srgbClr val="FFFFFF"/>
              </a:solidFill>
            </p:spPr>
          </p:sp>
          <p:sp>
            <p:nvSpPr>
              <p:cNvPr id="8" name="Freeform 8"/>
              <p:cNvSpPr/>
              <p:nvPr/>
            </p:nvSpPr>
            <p:spPr>
              <a:xfrm>
                <a:off x="0" y="0"/>
                <a:ext cx="6806891" cy="6163449"/>
              </a:xfrm>
              <a:custGeom>
                <a:avLst/>
                <a:gdLst/>
                <a:ahLst/>
                <a:cxnLst/>
                <a:rect l="l" t="t" r="r" b="b"/>
                <a:pathLst>
                  <a:path w="6806891" h="6163449">
                    <a:moveTo>
                      <a:pt x="6682432" y="59690"/>
                    </a:moveTo>
                    <a:cubicBezTo>
                      <a:pt x="6717991" y="59690"/>
                      <a:pt x="6747201" y="88900"/>
                      <a:pt x="6747201" y="124460"/>
                    </a:cubicBezTo>
                    <a:lnTo>
                      <a:pt x="6747201" y="6038988"/>
                    </a:lnTo>
                    <a:cubicBezTo>
                      <a:pt x="6747201" y="6074549"/>
                      <a:pt x="6717991" y="6103758"/>
                      <a:pt x="6682432" y="6103758"/>
                    </a:cubicBezTo>
                    <a:lnTo>
                      <a:pt x="124460" y="6103758"/>
                    </a:lnTo>
                    <a:cubicBezTo>
                      <a:pt x="88900" y="6103758"/>
                      <a:pt x="59690" y="6074549"/>
                      <a:pt x="59690" y="6038988"/>
                    </a:cubicBezTo>
                    <a:lnTo>
                      <a:pt x="59690" y="124460"/>
                    </a:lnTo>
                    <a:cubicBezTo>
                      <a:pt x="59690" y="88900"/>
                      <a:pt x="88900" y="59690"/>
                      <a:pt x="124460" y="59690"/>
                    </a:cubicBezTo>
                    <a:lnTo>
                      <a:pt x="6682432" y="59690"/>
                    </a:lnTo>
                    <a:moveTo>
                      <a:pt x="6682432" y="0"/>
                    </a:moveTo>
                    <a:lnTo>
                      <a:pt x="124460" y="0"/>
                    </a:lnTo>
                    <a:cubicBezTo>
                      <a:pt x="55880" y="0"/>
                      <a:pt x="0" y="55880"/>
                      <a:pt x="0" y="124460"/>
                    </a:cubicBezTo>
                    <a:lnTo>
                      <a:pt x="0" y="6038988"/>
                    </a:lnTo>
                    <a:cubicBezTo>
                      <a:pt x="0" y="6107569"/>
                      <a:pt x="55880" y="6163449"/>
                      <a:pt x="124460" y="6163449"/>
                    </a:cubicBezTo>
                    <a:lnTo>
                      <a:pt x="6682432" y="6163449"/>
                    </a:lnTo>
                    <a:cubicBezTo>
                      <a:pt x="6751012" y="6163449"/>
                      <a:pt x="6806891" y="6107569"/>
                      <a:pt x="6806891" y="6038988"/>
                    </a:cubicBezTo>
                    <a:lnTo>
                      <a:pt x="6806891" y="124460"/>
                    </a:lnTo>
                    <a:cubicBezTo>
                      <a:pt x="6806891" y="55880"/>
                      <a:pt x="6751012" y="0"/>
                      <a:pt x="6682432" y="0"/>
                    </a:cubicBezTo>
                    <a:close/>
                  </a:path>
                </a:pathLst>
              </a:custGeom>
              <a:solidFill>
                <a:srgbClr val="000000"/>
              </a:solidFill>
            </p:spPr>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3735" y="2322316"/>
            <a:ext cx="2970972" cy="3639275"/>
          </a:xfrm>
          <a:prstGeom prst="rect">
            <a:avLst/>
          </a:prstGeom>
        </p:spPr>
      </p:pic>
      <p:sp>
        <p:nvSpPr>
          <p:cNvPr id="10" name="TextBox 10"/>
          <p:cNvSpPr txBox="1"/>
          <p:nvPr/>
        </p:nvSpPr>
        <p:spPr>
          <a:xfrm>
            <a:off x="6372039" y="263767"/>
            <a:ext cx="6486529" cy="1295400"/>
          </a:xfrm>
          <a:prstGeom prst="rect">
            <a:avLst/>
          </a:prstGeom>
        </p:spPr>
        <p:txBody>
          <a:bodyPr lIns="0" tIns="0" rIns="0" bIns="0" rtlCol="0" anchor="t">
            <a:spAutoFit/>
          </a:bodyPr>
          <a:lstStyle/>
          <a:p>
            <a:pPr>
              <a:lnSpc>
                <a:spcPts val="10200"/>
              </a:lnSpc>
            </a:pPr>
            <a:r>
              <a:rPr lang="en-US" sz="8499">
                <a:solidFill>
                  <a:srgbClr val="000000"/>
                </a:solidFill>
                <a:latin typeface="Wedges"/>
              </a:rPr>
              <a:t>FLAG </a:t>
            </a:r>
          </a:p>
        </p:txBody>
      </p:sp>
      <p:sp>
        <p:nvSpPr>
          <p:cNvPr id="11" name="TextBox 11"/>
          <p:cNvSpPr txBox="1"/>
          <p:nvPr/>
        </p:nvSpPr>
        <p:spPr>
          <a:xfrm>
            <a:off x="6135532" y="1484844"/>
            <a:ext cx="12152468" cy="9355244"/>
          </a:xfrm>
          <a:prstGeom prst="rect">
            <a:avLst/>
          </a:prstGeom>
        </p:spPr>
        <p:txBody>
          <a:bodyPr lIns="0" tIns="0" rIns="0" bIns="0" rtlCol="0" anchor="t">
            <a:spAutoFit/>
          </a:bodyPr>
          <a:lstStyle/>
          <a:p>
            <a:pPr algn="ctr">
              <a:lnSpc>
                <a:spcPts val="4973"/>
              </a:lnSpc>
            </a:pPr>
            <a:r>
              <a:rPr lang="en-US" sz="3552" dirty="0">
                <a:solidFill>
                  <a:srgbClr val="000000"/>
                </a:solidFill>
                <a:latin typeface="Open Sans"/>
              </a:rPr>
              <a:t>1. So, this is an additional feature which we are introducing in this software.</a:t>
            </a:r>
          </a:p>
          <a:p>
            <a:pPr algn="ctr">
              <a:lnSpc>
                <a:spcPts val="4973"/>
              </a:lnSpc>
            </a:pPr>
            <a:r>
              <a:rPr lang="en-US" sz="3552" dirty="0">
                <a:solidFill>
                  <a:srgbClr val="000000"/>
                </a:solidFill>
                <a:latin typeface="Open Sans"/>
              </a:rPr>
              <a:t> 2. This will help the employee in case of any emergency or any sort of business meeting.</a:t>
            </a:r>
          </a:p>
          <a:p>
            <a:pPr algn="ctr">
              <a:lnSpc>
                <a:spcPts val="4973"/>
              </a:lnSpc>
            </a:pPr>
            <a:r>
              <a:rPr lang="en-US" sz="3552" dirty="0">
                <a:solidFill>
                  <a:srgbClr val="000000"/>
                </a:solidFill>
                <a:latin typeface="Open Sans"/>
              </a:rPr>
              <a:t> 3. The employee can switch on the FLAG option which will signify that the employee is with any official authority so that the software can consider that piece of task too.</a:t>
            </a:r>
          </a:p>
          <a:p>
            <a:pPr algn="ctr">
              <a:lnSpc>
                <a:spcPts val="4973"/>
              </a:lnSpc>
            </a:pPr>
            <a:r>
              <a:rPr lang="en-US" sz="3552" dirty="0">
                <a:solidFill>
                  <a:srgbClr val="000000"/>
                </a:solidFill>
                <a:latin typeface="Open Sans"/>
              </a:rPr>
              <a:t> 4. There will be 4 FLAGS given per day to the employee for some informal communications.</a:t>
            </a:r>
          </a:p>
          <a:p>
            <a:pPr algn="ctr">
              <a:lnSpc>
                <a:spcPts val="4973"/>
              </a:lnSpc>
            </a:pPr>
            <a:r>
              <a:rPr lang="en-US" sz="3552" dirty="0">
                <a:solidFill>
                  <a:srgbClr val="000000"/>
                </a:solidFill>
                <a:latin typeface="Open Sans"/>
              </a:rPr>
              <a:t>5. There will be a list of staff given to every employee in front of every name there will be a FLAG which the employee can raise and the other person can accept or reject that FLAG. </a:t>
            </a:r>
          </a:p>
          <a:p>
            <a:pPr algn="ctr">
              <a:lnSpc>
                <a:spcPts val="4973"/>
              </a:lnSpc>
            </a:pPr>
            <a:r>
              <a:rPr lang="en-US" sz="3552" dirty="0">
                <a:solidFill>
                  <a:srgbClr val="000000"/>
                </a:solidFill>
                <a:latin typeface="Open Sans"/>
              </a:rPr>
              <a:t>This will save the time and effort of the user.</a:t>
            </a:r>
          </a:p>
          <a:p>
            <a:pPr algn="ctr">
              <a:lnSpc>
                <a:spcPts val="4973"/>
              </a:lnSpc>
            </a:pPr>
            <a:endParaRPr lang="en-US" sz="3552" dirty="0">
              <a:solidFill>
                <a:srgbClr val="000000"/>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grpSp>
        <p:nvGrpSpPr>
          <p:cNvPr id="2" name="Group 2"/>
          <p:cNvGrpSpPr/>
          <p:nvPr/>
        </p:nvGrpSpPr>
        <p:grpSpPr>
          <a:xfrm>
            <a:off x="490319" y="1551519"/>
            <a:ext cx="5017803" cy="5520951"/>
            <a:chOff x="0" y="0"/>
            <a:chExt cx="6690404" cy="7361267"/>
          </a:xfrm>
        </p:grpSpPr>
        <p:grpSp>
          <p:nvGrpSpPr>
            <p:cNvPr id="3" name="Group 3"/>
            <p:cNvGrpSpPr/>
            <p:nvPr/>
          </p:nvGrpSpPr>
          <p:grpSpPr>
            <a:xfrm rot="5400000">
              <a:off x="-10417" y="660446"/>
              <a:ext cx="7088628" cy="6313015"/>
              <a:chOff x="0" y="0"/>
              <a:chExt cx="6783283" cy="6041080"/>
            </a:xfrm>
          </p:grpSpPr>
          <p:sp>
            <p:nvSpPr>
              <p:cNvPr id="4" name="Freeform 4"/>
              <p:cNvSpPr/>
              <p:nvPr/>
            </p:nvSpPr>
            <p:spPr>
              <a:xfrm>
                <a:off x="31750" y="31750"/>
                <a:ext cx="6719783" cy="5977580"/>
              </a:xfrm>
              <a:custGeom>
                <a:avLst/>
                <a:gdLst/>
                <a:ahLst/>
                <a:cxnLst/>
                <a:rect l="l" t="t" r="r" b="b"/>
                <a:pathLst>
                  <a:path w="6719783" h="5977580">
                    <a:moveTo>
                      <a:pt x="6627073" y="5977580"/>
                    </a:moveTo>
                    <a:lnTo>
                      <a:pt x="92710" y="5977580"/>
                    </a:lnTo>
                    <a:cubicBezTo>
                      <a:pt x="41910" y="5977580"/>
                      <a:pt x="0" y="5935670"/>
                      <a:pt x="0" y="5884870"/>
                    </a:cubicBezTo>
                    <a:lnTo>
                      <a:pt x="0" y="92710"/>
                    </a:lnTo>
                    <a:cubicBezTo>
                      <a:pt x="0" y="41910"/>
                      <a:pt x="41910" y="0"/>
                      <a:pt x="92710" y="0"/>
                    </a:cubicBezTo>
                    <a:lnTo>
                      <a:pt x="6625803" y="0"/>
                    </a:lnTo>
                    <a:cubicBezTo>
                      <a:pt x="6676603" y="0"/>
                      <a:pt x="6718513" y="41910"/>
                      <a:pt x="6718513" y="92710"/>
                    </a:cubicBezTo>
                    <a:lnTo>
                      <a:pt x="6718513" y="5883600"/>
                    </a:lnTo>
                    <a:cubicBezTo>
                      <a:pt x="6719783" y="5935670"/>
                      <a:pt x="6677873" y="5977580"/>
                      <a:pt x="6627073" y="5977580"/>
                    </a:cubicBezTo>
                    <a:close/>
                  </a:path>
                </a:pathLst>
              </a:custGeom>
              <a:solidFill>
                <a:srgbClr val="000000"/>
              </a:solidFill>
            </p:spPr>
          </p:sp>
          <p:sp>
            <p:nvSpPr>
              <p:cNvPr id="5" name="Freeform 5"/>
              <p:cNvSpPr/>
              <p:nvPr/>
            </p:nvSpPr>
            <p:spPr>
              <a:xfrm>
                <a:off x="0" y="0"/>
                <a:ext cx="6783284" cy="6041080"/>
              </a:xfrm>
              <a:custGeom>
                <a:avLst/>
                <a:gdLst/>
                <a:ahLst/>
                <a:cxnLst/>
                <a:rect l="l" t="t" r="r" b="b"/>
                <a:pathLst>
                  <a:path w="6783284" h="6041080">
                    <a:moveTo>
                      <a:pt x="6658823" y="59690"/>
                    </a:moveTo>
                    <a:cubicBezTo>
                      <a:pt x="6694383" y="59690"/>
                      <a:pt x="6723593" y="88900"/>
                      <a:pt x="6723593" y="124460"/>
                    </a:cubicBezTo>
                    <a:lnTo>
                      <a:pt x="6723593" y="5916620"/>
                    </a:lnTo>
                    <a:cubicBezTo>
                      <a:pt x="6723593" y="5952180"/>
                      <a:pt x="6694383" y="5981390"/>
                      <a:pt x="6658823" y="5981390"/>
                    </a:cubicBezTo>
                    <a:lnTo>
                      <a:pt x="124460" y="5981390"/>
                    </a:lnTo>
                    <a:cubicBezTo>
                      <a:pt x="88900" y="5981390"/>
                      <a:pt x="59690" y="5952180"/>
                      <a:pt x="59690" y="5916620"/>
                    </a:cubicBezTo>
                    <a:lnTo>
                      <a:pt x="59690" y="124460"/>
                    </a:lnTo>
                    <a:cubicBezTo>
                      <a:pt x="59690" y="88900"/>
                      <a:pt x="88900" y="59690"/>
                      <a:pt x="124460" y="59690"/>
                    </a:cubicBezTo>
                    <a:lnTo>
                      <a:pt x="6658823" y="59690"/>
                    </a:lnTo>
                    <a:moveTo>
                      <a:pt x="6658823" y="0"/>
                    </a:moveTo>
                    <a:lnTo>
                      <a:pt x="124460" y="0"/>
                    </a:lnTo>
                    <a:cubicBezTo>
                      <a:pt x="55880" y="0"/>
                      <a:pt x="0" y="55880"/>
                      <a:pt x="0" y="124460"/>
                    </a:cubicBezTo>
                    <a:lnTo>
                      <a:pt x="0" y="5916620"/>
                    </a:lnTo>
                    <a:cubicBezTo>
                      <a:pt x="0" y="5985200"/>
                      <a:pt x="55880" y="6041080"/>
                      <a:pt x="124460" y="6041080"/>
                    </a:cubicBezTo>
                    <a:lnTo>
                      <a:pt x="6658823" y="6041080"/>
                    </a:lnTo>
                    <a:cubicBezTo>
                      <a:pt x="6727403" y="6041080"/>
                      <a:pt x="6783284" y="5985200"/>
                      <a:pt x="6783284" y="5916620"/>
                    </a:cubicBezTo>
                    <a:lnTo>
                      <a:pt x="6783284" y="124460"/>
                    </a:lnTo>
                    <a:cubicBezTo>
                      <a:pt x="6783284" y="55880"/>
                      <a:pt x="6727403" y="0"/>
                      <a:pt x="6658823" y="0"/>
                    </a:cubicBezTo>
                    <a:close/>
                  </a:path>
                </a:pathLst>
              </a:custGeom>
              <a:solidFill>
                <a:srgbClr val="000000"/>
              </a:solidFill>
            </p:spPr>
          </p:sp>
        </p:grpSp>
        <p:grpSp>
          <p:nvGrpSpPr>
            <p:cNvPr id="6" name="Group 6"/>
            <p:cNvGrpSpPr/>
            <p:nvPr/>
          </p:nvGrpSpPr>
          <p:grpSpPr>
            <a:xfrm rot="5400000">
              <a:off x="-336204" y="336204"/>
              <a:ext cx="7113299" cy="6440892"/>
              <a:chOff x="0" y="0"/>
              <a:chExt cx="6806891" cy="6163448"/>
            </a:xfrm>
          </p:grpSpPr>
          <p:sp>
            <p:nvSpPr>
              <p:cNvPr id="7" name="Freeform 7"/>
              <p:cNvSpPr/>
              <p:nvPr/>
            </p:nvSpPr>
            <p:spPr>
              <a:xfrm>
                <a:off x="31750" y="31750"/>
                <a:ext cx="6743391" cy="6099949"/>
              </a:xfrm>
              <a:custGeom>
                <a:avLst/>
                <a:gdLst/>
                <a:ahLst/>
                <a:cxnLst/>
                <a:rect l="l" t="t" r="r" b="b"/>
                <a:pathLst>
                  <a:path w="6743391" h="6099949">
                    <a:moveTo>
                      <a:pt x="6650682" y="6099949"/>
                    </a:moveTo>
                    <a:lnTo>
                      <a:pt x="92710" y="6099949"/>
                    </a:lnTo>
                    <a:cubicBezTo>
                      <a:pt x="41910" y="6099949"/>
                      <a:pt x="0" y="6058038"/>
                      <a:pt x="0" y="6007238"/>
                    </a:cubicBezTo>
                    <a:lnTo>
                      <a:pt x="0" y="92710"/>
                    </a:lnTo>
                    <a:cubicBezTo>
                      <a:pt x="0" y="41910"/>
                      <a:pt x="41910" y="0"/>
                      <a:pt x="92710" y="0"/>
                    </a:cubicBezTo>
                    <a:lnTo>
                      <a:pt x="6649411" y="0"/>
                    </a:lnTo>
                    <a:cubicBezTo>
                      <a:pt x="6700211" y="0"/>
                      <a:pt x="6742122" y="41910"/>
                      <a:pt x="6742122" y="92710"/>
                    </a:cubicBezTo>
                    <a:lnTo>
                      <a:pt x="6742122" y="6005968"/>
                    </a:lnTo>
                    <a:cubicBezTo>
                      <a:pt x="6743391" y="6058038"/>
                      <a:pt x="6701482" y="6099949"/>
                      <a:pt x="6650682" y="6099949"/>
                    </a:cubicBezTo>
                    <a:close/>
                  </a:path>
                </a:pathLst>
              </a:custGeom>
              <a:solidFill>
                <a:srgbClr val="FFFFFF"/>
              </a:solidFill>
            </p:spPr>
          </p:sp>
          <p:sp>
            <p:nvSpPr>
              <p:cNvPr id="8" name="Freeform 8"/>
              <p:cNvSpPr/>
              <p:nvPr/>
            </p:nvSpPr>
            <p:spPr>
              <a:xfrm>
                <a:off x="0" y="0"/>
                <a:ext cx="6806891" cy="6163449"/>
              </a:xfrm>
              <a:custGeom>
                <a:avLst/>
                <a:gdLst/>
                <a:ahLst/>
                <a:cxnLst/>
                <a:rect l="l" t="t" r="r" b="b"/>
                <a:pathLst>
                  <a:path w="6806891" h="6163449">
                    <a:moveTo>
                      <a:pt x="6682432" y="59690"/>
                    </a:moveTo>
                    <a:cubicBezTo>
                      <a:pt x="6717991" y="59690"/>
                      <a:pt x="6747201" y="88900"/>
                      <a:pt x="6747201" y="124460"/>
                    </a:cubicBezTo>
                    <a:lnTo>
                      <a:pt x="6747201" y="6038988"/>
                    </a:lnTo>
                    <a:cubicBezTo>
                      <a:pt x="6747201" y="6074549"/>
                      <a:pt x="6717991" y="6103758"/>
                      <a:pt x="6682432" y="6103758"/>
                    </a:cubicBezTo>
                    <a:lnTo>
                      <a:pt x="124460" y="6103758"/>
                    </a:lnTo>
                    <a:cubicBezTo>
                      <a:pt x="88900" y="6103758"/>
                      <a:pt x="59690" y="6074549"/>
                      <a:pt x="59690" y="6038988"/>
                    </a:cubicBezTo>
                    <a:lnTo>
                      <a:pt x="59690" y="124460"/>
                    </a:lnTo>
                    <a:cubicBezTo>
                      <a:pt x="59690" y="88900"/>
                      <a:pt x="88900" y="59690"/>
                      <a:pt x="124460" y="59690"/>
                    </a:cubicBezTo>
                    <a:lnTo>
                      <a:pt x="6682432" y="59690"/>
                    </a:lnTo>
                    <a:moveTo>
                      <a:pt x="6682432" y="0"/>
                    </a:moveTo>
                    <a:lnTo>
                      <a:pt x="124460" y="0"/>
                    </a:lnTo>
                    <a:cubicBezTo>
                      <a:pt x="55880" y="0"/>
                      <a:pt x="0" y="55880"/>
                      <a:pt x="0" y="124460"/>
                    </a:cubicBezTo>
                    <a:lnTo>
                      <a:pt x="0" y="6038988"/>
                    </a:lnTo>
                    <a:cubicBezTo>
                      <a:pt x="0" y="6107569"/>
                      <a:pt x="55880" y="6163449"/>
                      <a:pt x="124460" y="6163449"/>
                    </a:cubicBezTo>
                    <a:lnTo>
                      <a:pt x="6682432" y="6163449"/>
                    </a:lnTo>
                    <a:cubicBezTo>
                      <a:pt x="6751012" y="6163449"/>
                      <a:pt x="6806891" y="6107569"/>
                      <a:pt x="6806891" y="6038988"/>
                    </a:cubicBezTo>
                    <a:lnTo>
                      <a:pt x="6806891" y="124460"/>
                    </a:lnTo>
                    <a:cubicBezTo>
                      <a:pt x="6806891" y="55880"/>
                      <a:pt x="6751012" y="0"/>
                      <a:pt x="6682432" y="0"/>
                    </a:cubicBezTo>
                    <a:close/>
                  </a:path>
                </a:pathLst>
              </a:custGeom>
              <a:solidFill>
                <a:srgbClr val="000000"/>
              </a:solidFill>
            </p:spPr>
          </p:sp>
        </p:grpSp>
      </p:grpSp>
      <p:sp>
        <p:nvSpPr>
          <p:cNvPr id="10" name="TextBox 10"/>
          <p:cNvSpPr txBox="1"/>
          <p:nvPr/>
        </p:nvSpPr>
        <p:spPr>
          <a:xfrm>
            <a:off x="3657600" y="0"/>
            <a:ext cx="12801600" cy="1234953"/>
          </a:xfrm>
          <a:prstGeom prst="rect">
            <a:avLst/>
          </a:prstGeom>
        </p:spPr>
        <p:txBody>
          <a:bodyPr wrap="square" lIns="0" tIns="0" rIns="0" bIns="0" rtlCol="0" anchor="t">
            <a:spAutoFit/>
          </a:bodyPr>
          <a:lstStyle/>
          <a:p>
            <a:pPr>
              <a:lnSpc>
                <a:spcPts val="10200"/>
              </a:lnSpc>
            </a:pPr>
            <a:r>
              <a:rPr lang="en-US" sz="6600" dirty="0">
                <a:solidFill>
                  <a:srgbClr val="000000"/>
                </a:solidFill>
                <a:latin typeface="Wedges"/>
              </a:rPr>
              <a:t>Performance visualization</a:t>
            </a:r>
          </a:p>
        </p:txBody>
      </p:sp>
      <p:sp>
        <p:nvSpPr>
          <p:cNvPr id="13" name="Text Placeholder 12">
            <a:extLst>
              <a:ext uri="{FF2B5EF4-FFF2-40B4-BE49-F238E27FC236}">
                <a16:creationId xmlns:a16="http://schemas.microsoft.com/office/drawing/2014/main" id="{B4C520D3-F338-4207-834A-1629D2CD6E37}"/>
              </a:ext>
            </a:extLst>
          </p:cNvPr>
          <p:cNvSpPr>
            <a:spLocks noGrp="1"/>
          </p:cNvSpPr>
          <p:nvPr>
            <p:ph type="body" idx="1"/>
          </p:nvPr>
        </p:nvSpPr>
        <p:spPr>
          <a:xfrm>
            <a:off x="5508123" y="8648700"/>
            <a:ext cx="12398877" cy="1500187"/>
          </a:xfrm>
        </p:spPr>
        <p:txBody>
          <a:bodyPr>
            <a:noAutofit/>
          </a:bodyPr>
          <a:lstStyle/>
          <a:p>
            <a:pPr marL="914400" lvl="1" indent="-457200">
              <a:buFont typeface="+mj-lt"/>
              <a:buAutoNum type="arabicPeriod"/>
            </a:pPr>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In data Science we will use Matplotlib for visualization</a:t>
            </a:r>
          </a:p>
          <a:p>
            <a:pPr marL="914400" lvl="1" indent="-457200">
              <a:buFont typeface="+mj-lt"/>
              <a:buAutoNum type="arabicPeriod"/>
            </a:pPr>
            <a:endPar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buFont typeface="+mj-lt"/>
              <a:buAutoNum type="arabicPeriod"/>
            </a:pPr>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For Performance visualization  we will plot different kind of graphs like bar graphs, Histogram, Violin Plot and many more</a:t>
            </a:r>
          </a:p>
          <a:p>
            <a:pPr marL="914400" lvl="1" indent="-457200">
              <a:buFont typeface="+mj-lt"/>
              <a:buAutoNum type="arabicPeriod"/>
            </a:pPr>
            <a:endPar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buFont typeface="+mj-lt"/>
              <a:buAutoNum type="arabicPeriod"/>
            </a:pPr>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It will help more to understand about the performance of a particular employee</a:t>
            </a:r>
          </a:p>
          <a:p>
            <a:pPr marL="914400" lvl="1" indent="-457200">
              <a:buFont typeface="+mj-lt"/>
              <a:buAutoNum type="arabicPeriod"/>
            </a:pPr>
            <a:endPar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914400" lvl="1" indent="-457200">
              <a:buFont typeface="+mj-lt"/>
              <a:buAutoNum type="arabicPeriod"/>
            </a:pPr>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It will also help to compare performance of employee’s in MNC’s with each other</a:t>
            </a:r>
          </a:p>
          <a:p>
            <a:pPr lvl="1"/>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lvl="1"/>
            <a:r>
              <a:rPr lang="en-US" sz="3550" dirty="0">
                <a:solidFill>
                  <a:schemeClr val="tx1"/>
                </a:solidFill>
                <a:latin typeface="Open Sans" panose="020B0606030504020204" pitchFamily="34" charset="0"/>
                <a:ea typeface="Open Sans" panose="020B0606030504020204" pitchFamily="34" charset="0"/>
                <a:cs typeface="Open Sans" panose="020B0606030504020204" pitchFamily="34" charset="0"/>
              </a:rPr>
              <a:t>5. It will also help company to choose employee of the year by looking at different plots</a:t>
            </a:r>
            <a:endParaRPr lang="en-IN" sz="355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a:extLst>
              <a:ext uri="{FF2B5EF4-FFF2-40B4-BE49-F238E27FC236}">
                <a16:creationId xmlns:a16="http://schemas.microsoft.com/office/drawing/2014/main" id="{119BA30F-F0F1-412F-B916-51DA28A61F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9057" y="1811781"/>
            <a:ext cx="4684993" cy="4761028"/>
          </a:xfrm>
          <a:prstGeom prst="rect">
            <a:avLst/>
          </a:prstGeom>
        </p:spPr>
      </p:pic>
      <p:sp>
        <p:nvSpPr>
          <p:cNvPr id="16" name="TextBox 15">
            <a:extLst>
              <a:ext uri="{FF2B5EF4-FFF2-40B4-BE49-F238E27FC236}">
                <a16:creationId xmlns:a16="http://schemas.microsoft.com/office/drawing/2014/main" id="{91D0A1B0-7719-459C-AC93-BFB07917E97F}"/>
              </a:ext>
            </a:extLst>
          </p:cNvPr>
          <p:cNvSpPr txBox="1"/>
          <p:nvPr/>
        </p:nvSpPr>
        <p:spPr>
          <a:xfrm>
            <a:off x="515202" y="6666054"/>
            <a:ext cx="4684993" cy="230832"/>
          </a:xfrm>
          <a:prstGeom prst="rect">
            <a:avLst/>
          </a:prstGeom>
          <a:noFill/>
        </p:spPr>
        <p:txBody>
          <a:bodyPr wrap="square" rtlCol="0">
            <a:spAutoFit/>
          </a:bodyPr>
          <a:lstStyle/>
          <a:p>
            <a:r>
              <a:rPr lang="en-IN" sz="900">
                <a:hlinkClick r:id="rId3" tooltip="https://wiki.openhatch.org/wiki/Matplotlib"/>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19645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63A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1" r="1671"/>
          <a:stretch>
            <a:fillRect/>
          </a:stretch>
        </p:blipFill>
        <p:spPr>
          <a:xfrm rot="-5339983">
            <a:off x="4946665" y="-2606797"/>
            <a:ext cx="11011059" cy="16216135"/>
          </a:xfrm>
          <a:prstGeom prst="rect">
            <a:avLst/>
          </a:prstGeom>
        </p:spPr>
      </p:pic>
      <p:sp>
        <p:nvSpPr>
          <p:cNvPr id="3" name="TextBox 3"/>
          <p:cNvSpPr txBox="1"/>
          <p:nvPr/>
        </p:nvSpPr>
        <p:spPr>
          <a:xfrm>
            <a:off x="1036519" y="1028700"/>
            <a:ext cx="8107481" cy="1219200"/>
          </a:xfrm>
          <a:prstGeom prst="rect">
            <a:avLst/>
          </a:prstGeom>
        </p:spPr>
        <p:txBody>
          <a:bodyPr lIns="0" tIns="0" rIns="0" bIns="0" rtlCol="0" anchor="t">
            <a:spAutoFit/>
          </a:bodyPr>
          <a:lstStyle/>
          <a:p>
            <a:pPr>
              <a:lnSpc>
                <a:spcPts val="9600"/>
              </a:lnSpc>
            </a:pPr>
            <a:r>
              <a:rPr lang="en-US" sz="8000">
                <a:solidFill>
                  <a:srgbClr val="000000"/>
                </a:solidFill>
                <a:latin typeface="Prompt Bold"/>
              </a:rPr>
              <a:t>iNTRODUCTION</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8273">
            <a:off x="15709774" y="-27554"/>
            <a:ext cx="3489864" cy="2112508"/>
          </a:xfrm>
          <a:prstGeom prst="rect">
            <a:avLst/>
          </a:prstGeom>
        </p:spPr>
      </p:pic>
      <p:sp>
        <p:nvSpPr>
          <p:cNvPr id="5" name="TextBox 5"/>
          <p:cNvSpPr txBox="1"/>
          <p:nvPr/>
        </p:nvSpPr>
        <p:spPr>
          <a:xfrm>
            <a:off x="5446705" y="5614756"/>
            <a:ext cx="12669917" cy="2673010"/>
          </a:xfrm>
          <a:prstGeom prst="rect">
            <a:avLst/>
          </a:prstGeom>
        </p:spPr>
        <p:txBody>
          <a:bodyPr lIns="0" tIns="0" rIns="0" bIns="0" rtlCol="0" anchor="t">
            <a:spAutoFit/>
          </a:bodyPr>
          <a:lstStyle/>
          <a:p>
            <a:pPr algn="ctr">
              <a:lnSpc>
                <a:spcPts val="7123"/>
              </a:lnSpc>
            </a:pPr>
            <a:r>
              <a:rPr lang="en-US" sz="5088">
                <a:solidFill>
                  <a:srgbClr val="000000"/>
                </a:solidFill>
                <a:latin typeface="Open Sans Bold"/>
              </a:rPr>
              <a:t>Build resilient infrastructure, </a:t>
            </a:r>
          </a:p>
          <a:p>
            <a:pPr algn="ctr">
              <a:lnSpc>
                <a:spcPts val="7123"/>
              </a:lnSpc>
            </a:pPr>
            <a:r>
              <a:rPr lang="en-US" sz="5088">
                <a:solidFill>
                  <a:srgbClr val="000000"/>
                </a:solidFill>
                <a:latin typeface="Open Sans Bold"/>
              </a:rPr>
              <a:t>promote inclusive and sustainable</a:t>
            </a:r>
          </a:p>
          <a:p>
            <a:pPr algn="ctr">
              <a:lnSpc>
                <a:spcPts val="7123"/>
              </a:lnSpc>
            </a:pPr>
            <a:r>
              <a:rPr lang="en-US" sz="5088">
                <a:solidFill>
                  <a:srgbClr val="000000"/>
                </a:solidFill>
                <a:latin typeface="Open Sans Bold"/>
              </a:rPr>
              <a:t> industrialization and foster innovation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FF05E-C482-4679-A5A4-C315E022C601}"/>
              </a:ext>
            </a:extLst>
          </p:cNvPr>
          <p:cNvPicPr>
            <a:picLocks noChangeAspect="1"/>
          </p:cNvPicPr>
          <p:nvPr/>
        </p:nvPicPr>
        <p:blipFill>
          <a:blip r:embed="rId2"/>
          <a:stretch>
            <a:fillRect/>
          </a:stretch>
        </p:blipFill>
        <p:spPr>
          <a:xfrm>
            <a:off x="0" y="0"/>
            <a:ext cx="18288000" cy="3444538"/>
          </a:xfrm>
          <a:prstGeom prst="rect">
            <a:avLst/>
          </a:prstGeom>
        </p:spPr>
      </p:pic>
      <p:pic>
        <p:nvPicPr>
          <p:cNvPr id="14" name="Picture 13">
            <a:extLst>
              <a:ext uri="{FF2B5EF4-FFF2-40B4-BE49-F238E27FC236}">
                <a16:creationId xmlns:a16="http://schemas.microsoft.com/office/drawing/2014/main" id="{20B2772F-1298-4E12-B6A0-F4DAE80F00F9}"/>
              </a:ext>
            </a:extLst>
          </p:cNvPr>
          <p:cNvPicPr>
            <a:picLocks noChangeAspect="1"/>
          </p:cNvPicPr>
          <p:nvPr/>
        </p:nvPicPr>
        <p:blipFill>
          <a:blip r:embed="rId3"/>
          <a:stretch>
            <a:fillRect/>
          </a:stretch>
        </p:blipFill>
        <p:spPr>
          <a:xfrm>
            <a:off x="-6927" y="6838999"/>
            <a:ext cx="18288000" cy="3505689"/>
          </a:xfrm>
          <a:prstGeom prst="rect">
            <a:avLst/>
          </a:prstGeom>
        </p:spPr>
      </p:pic>
      <p:pic>
        <p:nvPicPr>
          <p:cNvPr id="18" name="Picture 17">
            <a:extLst>
              <a:ext uri="{FF2B5EF4-FFF2-40B4-BE49-F238E27FC236}">
                <a16:creationId xmlns:a16="http://schemas.microsoft.com/office/drawing/2014/main" id="{163C3844-DD88-497D-8B0E-AE20D1F9B96B}"/>
              </a:ext>
            </a:extLst>
          </p:cNvPr>
          <p:cNvPicPr>
            <a:picLocks noChangeAspect="1"/>
          </p:cNvPicPr>
          <p:nvPr/>
        </p:nvPicPr>
        <p:blipFill>
          <a:blip r:embed="rId4"/>
          <a:stretch>
            <a:fillRect/>
          </a:stretch>
        </p:blipFill>
        <p:spPr>
          <a:xfrm>
            <a:off x="20781" y="3420293"/>
            <a:ext cx="18260291" cy="3408079"/>
          </a:xfrm>
          <a:prstGeom prst="rect">
            <a:avLst/>
          </a:prstGeom>
        </p:spPr>
      </p:pic>
    </p:spTree>
    <p:extLst>
      <p:ext uri="{BB962C8B-B14F-4D97-AF65-F5344CB8AC3E}">
        <p14:creationId xmlns:p14="http://schemas.microsoft.com/office/powerpoint/2010/main" val="1209959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grpSp>
        <p:nvGrpSpPr>
          <p:cNvPr id="2" name="Group 2"/>
          <p:cNvGrpSpPr/>
          <p:nvPr/>
        </p:nvGrpSpPr>
        <p:grpSpPr>
          <a:xfrm>
            <a:off x="3825668" y="1019408"/>
            <a:ext cx="10884314" cy="8389848"/>
            <a:chOff x="0" y="0"/>
            <a:chExt cx="14512418" cy="11186464"/>
          </a:xfrm>
        </p:grpSpPr>
        <p:grpSp>
          <p:nvGrpSpPr>
            <p:cNvPr id="3" name="Group 3"/>
            <p:cNvGrpSpPr/>
            <p:nvPr/>
          </p:nvGrpSpPr>
          <p:grpSpPr>
            <a:xfrm>
              <a:off x="381000" y="413679"/>
              <a:ext cx="14131418" cy="10772785"/>
              <a:chOff x="0" y="0"/>
              <a:chExt cx="9071908" cy="6915776"/>
            </a:xfrm>
          </p:grpSpPr>
          <p:sp>
            <p:nvSpPr>
              <p:cNvPr id="4" name="Freeform 4"/>
              <p:cNvSpPr/>
              <p:nvPr/>
            </p:nvSpPr>
            <p:spPr>
              <a:xfrm>
                <a:off x="31750" y="31750"/>
                <a:ext cx="9008408" cy="6852276"/>
              </a:xfrm>
              <a:custGeom>
                <a:avLst/>
                <a:gdLst/>
                <a:ahLst/>
                <a:cxnLst/>
                <a:rect l="l" t="t" r="r" b="b"/>
                <a:pathLst>
                  <a:path w="9008408" h="6852276">
                    <a:moveTo>
                      <a:pt x="8915698" y="6852276"/>
                    </a:moveTo>
                    <a:lnTo>
                      <a:pt x="92710" y="6852276"/>
                    </a:lnTo>
                    <a:cubicBezTo>
                      <a:pt x="41910" y="6852276"/>
                      <a:pt x="0" y="6810366"/>
                      <a:pt x="0" y="6759566"/>
                    </a:cubicBezTo>
                    <a:lnTo>
                      <a:pt x="0" y="92710"/>
                    </a:lnTo>
                    <a:cubicBezTo>
                      <a:pt x="0" y="41910"/>
                      <a:pt x="41910" y="0"/>
                      <a:pt x="92710" y="0"/>
                    </a:cubicBezTo>
                    <a:lnTo>
                      <a:pt x="8914428" y="0"/>
                    </a:lnTo>
                    <a:cubicBezTo>
                      <a:pt x="8965228" y="0"/>
                      <a:pt x="9007139" y="41910"/>
                      <a:pt x="9007139" y="92710"/>
                    </a:cubicBezTo>
                    <a:lnTo>
                      <a:pt x="9007139" y="6758296"/>
                    </a:lnTo>
                    <a:cubicBezTo>
                      <a:pt x="9008408" y="6810366"/>
                      <a:pt x="8966498" y="6852276"/>
                      <a:pt x="8915698" y="6852276"/>
                    </a:cubicBezTo>
                    <a:close/>
                  </a:path>
                </a:pathLst>
              </a:custGeom>
              <a:solidFill>
                <a:srgbClr val="000000"/>
              </a:solidFill>
            </p:spPr>
          </p:sp>
          <p:sp>
            <p:nvSpPr>
              <p:cNvPr id="5" name="Freeform 5"/>
              <p:cNvSpPr/>
              <p:nvPr/>
            </p:nvSpPr>
            <p:spPr>
              <a:xfrm>
                <a:off x="0" y="0"/>
                <a:ext cx="9071908" cy="6915776"/>
              </a:xfrm>
              <a:custGeom>
                <a:avLst/>
                <a:gdLst/>
                <a:ahLst/>
                <a:cxnLst/>
                <a:rect l="l" t="t" r="r" b="b"/>
                <a:pathLst>
                  <a:path w="9071908" h="6915776">
                    <a:moveTo>
                      <a:pt x="8947448" y="59690"/>
                    </a:moveTo>
                    <a:cubicBezTo>
                      <a:pt x="8983008" y="59690"/>
                      <a:pt x="9012218" y="88900"/>
                      <a:pt x="9012218" y="124460"/>
                    </a:cubicBezTo>
                    <a:lnTo>
                      <a:pt x="9012218" y="6791316"/>
                    </a:lnTo>
                    <a:cubicBezTo>
                      <a:pt x="9012218" y="6826876"/>
                      <a:pt x="8983008" y="6856085"/>
                      <a:pt x="8947448" y="6856085"/>
                    </a:cubicBezTo>
                    <a:lnTo>
                      <a:pt x="124460" y="6856085"/>
                    </a:lnTo>
                    <a:cubicBezTo>
                      <a:pt x="88900" y="6856085"/>
                      <a:pt x="59690" y="6826876"/>
                      <a:pt x="59690" y="6791316"/>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6791316"/>
                    </a:lnTo>
                    <a:cubicBezTo>
                      <a:pt x="0" y="6859896"/>
                      <a:pt x="55880" y="6915776"/>
                      <a:pt x="124460" y="6915776"/>
                    </a:cubicBezTo>
                    <a:lnTo>
                      <a:pt x="8947448" y="6915776"/>
                    </a:lnTo>
                    <a:cubicBezTo>
                      <a:pt x="9016028" y="6915776"/>
                      <a:pt x="9071908" y="6859896"/>
                      <a:pt x="9071908" y="6791316"/>
                    </a:cubicBezTo>
                    <a:lnTo>
                      <a:pt x="9071908" y="124460"/>
                    </a:lnTo>
                    <a:cubicBezTo>
                      <a:pt x="9071908" y="55880"/>
                      <a:pt x="9016028" y="0"/>
                      <a:pt x="8947448" y="0"/>
                    </a:cubicBezTo>
                    <a:close/>
                  </a:path>
                </a:pathLst>
              </a:custGeom>
              <a:solidFill>
                <a:srgbClr val="000000"/>
              </a:solidFill>
            </p:spPr>
          </p:sp>
        </p:grpSp>
        <p:grpSp>
          <p:nvGrpSpPr>
            <p:cNvPr id="6" name="Group 6"/>
            <p:cNvGrpSpPr/>
            <p:nvPr/>
          </p:nvGrpSpPr>
          <p:grpSpPr>
            <a:xfrm>
              <a:off x="0" y="0"/>
              <a:ext cx="14131418" cy="10772785"/>
              <a:chOff x="0" y="0"/>
              <a:chExt cx="9071908" cy="6915776"/>
            </a:xfrm>
          </p:grpSpPr>
          <p:sp>
            <p:nvSpPr>
              <p:cNvPr id="7" name="Freeform 7"/>
              <p:cNvSpPr/>
              <p:nvPr/>
            </p:nvSpPr>
            <p:spPr>
              <a:xfrm>
                <a:off x="31750" y="31750"/>
                <a:ext cx="9008408" cy="6852276"/>
              </a:xfrm>
              <a:custGeom>
                <a:avLst/>
                <a:gdLst/>
                <a:ahLst/>
                <a:cxnLst/>
                <a:rect l="l" t="t" r="r" b="b"/>
                <a:pathLst>
                  <a:path w="9008408" h="6852276">
                    <a:moveTo>
                      <a:pt x="8915698" y="6852276"/>
                    </a:moveTo>
                    <a:lnTo>
                      <a:pt x="92710" y="6852276"/>
                    </a:lnTo>
                    <a:cubicBezTo>
                      <a:pt x="41910" y="6852276"/>
                      <a:pt x="0" y="6810366"/>
                      <a:pt x="0" y="6759566"/>
                    </a:cubicBezTo>
                    <a:lnTo>
                      <a:pt x="0" y="92710"/>
                    </a:lnTo>
                    <a:cubicBezTo>
                      <a:pt x="0" y="41910"/>
                      <a:pt x="41910" y="0"/>
                      <a:pt x="92710" y="0"/>
                    </a:cubicBezTo>
                    <a:lnTo>
                      <a:pt x="8914428" y="0"/>
                    </a:lnTo>
                    <a:cubicBezTo>
                      <a:pt x="8965228" y="0"/>
                      <a:pt x="9007139" y="41910"/>
                      <a:pt x="9007139" y="92710"/>
                    </a:cubicBezTo>
                    <a:lnTo>
                      <a:pt x="9007139" y="6758296"/>
                    </a:lnTo>
                    <a:cubicBezTo>
                      <a:pt x="9008408" y="6810366"/>
                      <a:pt x="8966498" y="6852276"/>
                      <a:pt x="8915698" y="6852276"/>
                    </a:cubicBezTo>
                    <a:close/>
                  </a:path>
                </a:pathLst>
              </a:custGeom>
              <a:solidFill>
                <a:srgbClr val="FFFFFF"/>
              </a:solidFill>
            </p:spPr>
          </p:sp>
          <p:sp>
            <p:nvSpPr>
              <p:cNvPr id="8" name="Freeform 8"/>
              <p:cNvSpPr/>
              <p:nvPr/>
            </p:nvSpPr>
            <p:spPr>
              <a:xfrm>
                <a:off x="0" y="0"/>
                <a:ext cx="9071908" cy="6915776"/>
              </a:xfrm>
              <a:custGeom>
                <a:avLst/>
                <a:gdLst/>
                <a:ahLst/>
                <a:cxnLst/>
                <a:rect l="l" t="t" r="r" b="b"/>
                <a:pathLst>
                  <a:path w="9071908" h="6915776">
                    <a:moveTo>
                      <a:pt x="8947448" y="59690"/>
                    </a:moveTo>
                    <a:cubicBezTo>
                      <a:pt x="8983008" y="59690"/>
                      <a:pt x="9012218" y="88900"/>
                      <a:pt x="9012218" y="124460"/>
                    </a:cubicBezTo>
                    <a:lnTo>
                      <a:pt x="9012218" y="6791316"/>
                    </a:lnTo>
                    <a:cubicBezTo>
                      <a:pt x="9012218" y="6826876"/>
                      <a:pt x="8983008" y="6856085"/>
                      <a:pt x="8947448" y="6856085"/>
                    </a:cubicBezTo>
                    <a:lnTo>
                      <a:pt x="124460" y="6856085"/>
                    </a:lnTo>
                    <a:cubicBezTo>
                      <a:pt x="88900" y="6856085"/>
                      <a:pt x="59690" y="6826876"/>
                      <a:pt x="59690" y="6791316"/>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6791316"/>
                    </a:lnTo>
                    <a:cubicBezTo>
                      <a:pt x="0" y="6859896"/>
                      <a:pt x="55880" y="6915776"/>
                      <a:pt x="124460" y="6915776"/>
                    </a:cubicBezTo>
                    <a:lnTo>
                      <a:pt x="8947448" y="6915776"/>
                    </a:lnTo>
                    <a:cubicBezTo>
                      <a:pt x="9016028" y="6915776"/>
                      <a:pt x="9071908" y="6859896"/>
                      <a:pt x="9071908" y="6791316"/>
                    </a:cubicBezTo>
                    <a:lnTo>
                      <a:pt x="9071908" y="124460"/>
                    </a:lnTo>
                    <a:cubicBezTo>
                      <a:pt x="9071908" y="55880"/>
                      <a:pt x="9016028" y="0"/>
                      <a:pt x="8947448" y="0"/>
                    </a:cubicBezTo>
                    <a:close/>
                  </a:path>
                </a:pathLst>
              </a:custGeom>
              <a:solidFill>
                <a:srgbClr val="000000"/>
              </a:solidFill>
            </p:spPr>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3900">
            <a:off x="8045435" y="360385"/>
            <a:ext cx="2882929" cy="1336631"/>
          </a:xfrm>
          <a:prstGeom prst="rect">
            <a:avLst/>
          </a:prstGeom>
        </p:spPr>
      </p:pic>
      <p:grpSp>
        <p:nvGrpSpPr>
          <p:cNvPr id="10" name="Group 10"/>
          <p:cNvGrpSpPr/>
          <p:nvPr/>
        </p:nvGrpSpPr>
        <p:grpSpPr>
          <a:xfrm>
            <a:off x="4592916" y="3860007"/>
            <a:ext cx="9102167" cy="2972949"/>
            <a:chOff x="0" y="0"/>
            <a:chExt cx="12136223" cy="3963932"/>
          </a:xfrm>
        </p:grpSpPr>
        <p:sp>
          <p:nvSpPr>
            <p:cNvPr id="11" name="TextBox 11"/>
            <p:cNvSpPr txBox="1"/>
            <p:nvPr/>
          </p:nvSpPr>
          <p:spPr>
            <a:xfrm>
              <a:off x="0" y="0"/>
              <a:ext cx="12136223" cy="1727200"/>
            </a:xfrm>
            <a:prstGeom prst="rect">
              <a:avLst/>
            </a:prstGeom>
          </p:spPr>
          <p:txBody>
            <a:bodyPr lIns="0" tIns="0" rIns="0" bIns="0" rtlCol="0" anchor="t">
              <a:spAutoFit/>
            </a:bodyPr>
            <a:lstStyle/>
            <a:p>
              <a:pPr algn="ctr">
                <a:lnSpc>
                  <a:spcPts val="10200"/>
                </a:lnSpc>
              </a:pPr>
              <a:r>
                <a:rPr lang="en-US" sz="8499">
                  <a:solidFill>
                    <a:srgbClr val="000000"/>
                  </a:solidFill>
                  <a:latin typeface="Wedges"/>
                </a:rPr>
                <a:t>conclusion</a:t>
              </a:r>
            </a:p>
          </p:txBody>
        </p:sp>
        <p:sp>
          <p:nvSpPr>
            <p:cNvPr id="12" name="TextBox 12"/>
            <p:cNvSpPr txBox="1"/>
            <p:nvPr/>
          </p:nvSpPr>
          <p:spPr>
            <a:xfrm>
              <a:off x="0" y="2125607"/>
              <a:ext cx="12136223" cy="1838325"/>
            </a:xfrm>
            <a:prstGeom prst="rect">
              <a:avLst/>
            </a:prstGeom>
          </p:spPr>
          <p:txBody>
            <a:bodyPr lIns="0" tIns="0" rIns="0" bIns="0" rtlCol="0" anchor="t">
              <a:spAutoFit/>
            </a:bodyPr>
            <a:lstStyle/>
            <a:p>
              <a:pPr algn="ctr">
                <a:lnSpc>
                  <a:spcPts val="3600"/>
                </a:lnSpc>
              </a:pPr>
              <a:r>
                <a:rPr lang="en-US" sz="3000">
                  <a:solidFill>
                    <a:srgbClr val="000000"/>
                  </a:solidFill>
                  <a:latin typeface="DM Sans Bold"/>
                </a:rPr>
                <a:t>This software will help MNC's to boost up their </a:t>
              </a:r>
            </a:p>
            <a:p>
              <a:pPr marL="0" lvl="0" indent="0" algn="ctr">
                <a:lnSpc>
                  <a:spcPts val="3600"/>
                </a:lnSpc>
                <a:spcBef>
                  <a:spcPct val="0"/>
                </a:spcBef>
              </a:pPr>
              <a:r>
                <a:rPr lang="en-US" sz="3000">
                  <a:solidFill>
                    <a:srgbClr val="000000"/>
                  </a:solidFill>
                  <a:latin typeface="DM Sans Bold"/>
                </a:rPr>
                <a:t>performance and get efficient work from their employees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AD1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95401" y="481008"/>
            <a:ext cx="11102037" cy="832652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04061">
            <a:off x="6126495" y="-241224"/>
            <a:ext cx="1837251" cy="1773782"/>
          </a:xfrm>
          <a:prstGeom prst="rect">
            <a:avLst/>
          </a:prstGeom>
        </p:spPr>
      </p:pic>
      <p:sp>
        <p:nvSpPr>
          <p:cNvPr id="4" name="TextBox 4"/>
          <p:cNvSpPr txBox="1"/>
          <p:nvPr/>
        </p:nvSpPr>
        <p:spPr>
          <a:xfrm>
            <a:off x="1028700" y="4533900"/>
            <a:ext cx="6387168" cy="1219200"/>
          </a:xfrm>
          <a:prstGeom prst="rect">
            <a:avLst/>
          </a:prstGeom>
        </p:spPr>
        <p:txBody>
          <a:bodyPr lIns="0" tIns="0" rIns="0" bIns="0" rtlCol="0" anchor="t">
            <a:spAutoFit/>
          </a:bodyPr>
          <a:lstStyle/>
          <a:p>
            <a:pPr>
              <a:lnSpc>
                <a:spcPts val="9600"/>
              </a:lnSpc>
            </a:pPr>
            <a:r>
              <a:rPr lang="en-US" sz="8000">
                <a:solidFill>
                  <a:srgbClr val="000000"/>
                </a:solidFill>
                <a:latin typeface="Prompt Bold"/>
              </a:rPr>
              <a:t>PROBLEM</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350470">
            <a:off x="15176565" y="7506646"/>
            <a:ext cx="2707399" cy="836832"/>
          </a:xfrm>
          <a:prstGeom prst="rect">
            <a:avLst/>
          </a:prstGeom>
        </p:spPr>
      </p:pic>
      <p:sp>
        <p:nvSpPr>
          <p:cNvPr id="6" name="TextBox 6"/>
          <p:cNvSpPr txBox="1"/>
          <p:nvPr/>
        </p:nvSpPr>
        <p:spPr>
          <a:xfrm>
            <a:off x="7076208" y="1727247"/>
            <a:ext cx="9454057" cy="6543507"/>
          </a:xfrm>
          <a:prstGeom prst="rect">
            <a:avLst/>
          </a:prstGeom>
        </p:spPr>
        <p:txBody>
          <a:bodyPr lIns="0" tIns="0" rIns="0" bIns="0" rtlCol="0" anchor="t">
            <a:spAutoFit/>
          </a:bodyPr>
          <a:lstStyle/>
          <a:p>
            <a:pPr algn="ctr">
              <a:lnSpc>
                <a:spcPts val="5188"/>
              </a:lnSpc>
            </a:pPr>
            <a:r>
              <a:rPr lang="en-US" sz="3705">
                <a:solidFill>
                  <a:srgbClr val="000000"/>
                </a:solidFill>
                <a:latin typeface="Open Sans"/>
              </a:rPr>
              <a:t>The pandemic has hit the manufacturing and transport industries hard, causing job losses and declining incomes for workers in those sectors. The crisis poses unprecedented challenges for global value chains by disrupting both the supply of and the demand for goods. Small-scale industries have been severely affected, and many continue to face existential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5503">
            <a:off x="-352745" y="-97672"/>
            <a:ext cx="3415912" cy="32606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31074">
            <a:off x="16230173" y="-686095"/>
            <a:ext cx="3772754" cy="826699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55739">
            <a:off x="16188702" y="6886618"/>
            <a:ext cx="3484672" cy="358237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69688">
            <a:off x="493254" y="3722590"/>
            <a:ext cx="1750852" cy="92255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61682">
            <a:off x="-2036897" y="5069565"/>
            <a:ext cx="4495277" cy="5986446"/>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600926">
            <a:off x="16119247" y="6727492"/>
            <a:ext cx="649589" cy="134573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334778">
            <a:off x="1608398" y="8572405"/>
            <a:ext cx="2173525" cy="711335"/>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9925695">
            <a:off x="-1076008" y="930800"/>
            <a:ext cx="2931449" cy="2931449"/>
          </a:xfrm>
          <a:prstGeom prst="rect">
            <a:avLst/>
          </a:prstGeom>
        </p:spPr>
      </p:pic>
      <p:sp>
        <p:nvSpPr>
          <p:cNvPr id="10" name="TextBox 10"/>
          <p:cNvSpPr txBox="1"/>
          <p:nvPr/>
        </p:nvSpPr>
        <p:spPr>
          <a:xfrm>
            <a:off x="3764180" y="476250"/>
            <a:ext cx="10759640" cy="1085850"/>
          </a:xfrm>
          <a:prstGeom prst="rect">
            <a:avLst/>
          </a:prstGeom>
        </p:spPr>
        <p:txBody>
          <a:bodyPr lIns="0" tIns="0" rIns="0" bIns="0" rtlCol="0" anchor="t">
            <a:spAutoFit/>
          </a:bodyPr>
          <a:lstStyle/>
          <a:p>
            <a:pPr marL="0" lvl="0" indent="0" algn="ctr">
              <a:lnSpc>
                <a:spcPts val="8400"/>
              </a:lnSpc>
              <a:spcBef>
                <a:spcPct val="0"/>
              </a:spcBef>
            </a:pPr>
            <a:r>
              <a:rPr lang="en-US" sz="6999">
                <a:solidFill>
                  <a:srgbClr val="272626"/>
                </a:solidFill>
                <a:latin typeface="Lazydog"/>
              </a:rPr>
              <a:t>SOLUTION / RESULT </a:t>
            </a:r>
          </a:p>
        </p:txBody>
      </p:sp>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8787215">
            <a:off x="16414865" y="3158663"/>
            <a:ext cx="793059" cy="3665400"/>
          </a:xfrm>
          <a:prstGeom prst="rect">
            <a:avLst/>
          </a:prstGeom>
        </p:spPr>
      </p:pic>
      <p:sp>
        <p:nvSpPr>
          <p:cNvPr id="12" name="TextBox 12"/>
          <p:cNvSpPr txBox="1"/>
          <p:nvPr/>
        </p:nvSpPr>
        <p:spPr>
          <a:xfrm>
            <a:off x="1897858" y="2736962"/>
            <a:ext cx="14913536" cy="5231727"/>
          </a:xfrm>
          <a:prstGeom prst="rect">
            <a:avLst/>
          </a:prstGeom>
        </p:spPr>
        <p:txBody>
          <a:bodyPr lIns="0" tIns="0" rIns="0" bIns="0" rtlCol="0" anchor="t">
            <a:spAutoFit/>
          </a:bodyPr>
          <a:lstStyle/>
          <a:p>
            <a:pPr algn="ctr">
              <a:lnSpc>
                <a:spcPts val="5936"/>
              </a:lnSpc>
            </a:pPr>
            <a:r>
              <a:rPr lang="en-US" sz="4240">
                <a:solidFill>
                  <a:srgbClr val="272626"/>
                </a:solidFill>
                <a:latin typeface="Open Sans"/>
              </a:rPr>
              <a:t>To add value to the organization we are focusing on maintaining employee-organization relationships. By our software, we will keep a trach on employees’ performance (ethical / monitoring spin). This will foster the company to assign proper work as well as rewards to its employee. • This will also help in planning any expansion or merger. • This will be an account for the tangible assets.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D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43786"/>
          <a:stretch>
            <a:fillRect/>
          </a:stretch>
        </p:blipFill>
        <p:spPr>
          <a:xfrm>
            <a:off x="0" y="6607"/>
            <a:ext cx="18288000" cy="1028039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7473">
            <a:off x="15596518" y="6084434"/>
            <a:ext cx="1101434" cy="1079405"/>
          </a:xfrm>
          <a:prstGeom prst="rect">
            <a:avLst/>
          </a:prstGeom>
        </p:spPr>
      </p:pic>
      <p:sp>
        <p:nvSpPr>
          <p:cNvPr id="4" name="AutoShape 4"/>
          <p:cNvSpPr/>
          <p:nvPr/>
        </p:nvSpPr>
        <p:spPr>
          <a:xfrm>
            <a:off x="0" y="0"/>
            <a:ext cx="1476150" cy="10287000"/>
          </a:xfrm>
          <a:prstGeom prst="rect">
            <a:avLst/>
          </a:prstGeom>
          <a:solidFill>
            <a:srgbClr val="FDF5B6"/>
          </a:solidFill>
        </p:spPr>
      </p:sp>
      <p:sp>
        <p:nvSpPr>
          <p:cNvPr id="5" name="TextBox 5"/>
          <p:cNvSpPr txBox="1"/>
          <p:nvPr/>
        </p:nvSpPr>
        <p:spPr>
          <a:xfrm>
            <a:off x="-207521" y="-19050"/>
            <a:ext cx="8185622" cy="1231697"/>
          </a:xfrm>
          <a:prstGeom prst="rect">
            <a:avLst/>
          </a:prstGeom>
        </p:spPr>
        <p:txBody>
          <a:bodyPr lIns="0" tIns="0" rIns="0" bIns="0" rtlCol="0" anchor="t">
            <a:spAutoFit/>
          </a:bodyPr>
          <a:lstStyle/>
          <a:p>
            <a:pPr marL="0" lvl="0" indent="0" algn="ctr">
              <a:lnSpc>
                <a:spcPts val="9548"/>
              </a:lnSpc>
              <a:spcBef>
                <a:spcPct val="0"/>
              </a:spcBef>
            </a:pPr>
            <a:r>
              <a:rPr lang="en-US" sz="7957">
                <a:solidFill>
                  <a:srgbClr val="272626"/>
                </a:solidFill>
                <a:latin typeface="Lazydog"/>
              </a:rPr>
              <a:t>FEATURES..</a:t>
            </a:r>
          </a:p>
        </p:txBody>
      </p:sp>
      <p:grpSp>
        <p:nvGrpSpPr>
          <p:cNvPr id="6" name="Group 6"/>
          <p:cNvGrpSpPr/>
          <p:nvPr/>
        </p:nvGrpSpPr>
        <p:grpSpPr>
          <a:xfrm>
            <a:off x="1469550" y="2348321"/>
            <a:ext cx="16041873" cy="7310035"/>
            <a:chOff x="0" y="0"/>
            <a:chExt cx="13128572" cy="5982489"/>
          </a:xfrm>
        </p:grpSpPr>
        <p:sp>
          <p:nvSpPr>
            <p:cNvPr id="7" name="Freeform 7"/>
            <p:cNvSpPr/>
            <p:nvPr/>
          </p:nvSpPr>
          <p:spPr>
            <a:xfrm>
              <a:off x="-1" y="0"/>
              <a:ext cx="13136232" cy="5982489"/>
            </a:xfrm>
            <a:custGeom>
              <a:avLst/>
              <a:gdLst/>
              <a:ahLst/>
              <a:cxnLst/>
              <a:rect l="l" t="t" r="r" b="b"/>
              <a:pathLst>
                <a:path w="13136232" h="5982489">
                  <a:moveTo>
                    <a:pt x="12629792" y="5965570"/>
                  </a:moveTo>
                  <a:cubicBezTo>
                    <a:pt x="12629792" y="5965570"/>
                    <a:pt x="12392796" y="5955600"/>
                    <a:pt x="12030657" y="5969044"/>
                  </a:cubicBezTo>
                  <a:cubicBezTo>
                    <a:pt x="11668519" y="5982489"/>
                    <a:pt x="490924" y="5982489"/>
                    <a:pt x="490924" y="5982489"/>
                  </a:cubicBezTo>
                  <a:cubicBezTo>
                    <a:pt x="245502" y="5982489"/>
                    <a:pt x="32509" y="5885221"/>
                    <a:pt x="31032" y="5725107"/>
                  </a:cubicBezTo>
                  <a:cubicBezTo>
                    <a:pt x="31032" y="5725107"/>
                    <a:pt x="0" y="3865349"/>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2583244" y="0"/>
                    <a:pt x="12583244" y="0"/>
                  </a:cubicBezTo>
                  <a:cubicBezTo>
                    <a:pt x="12895144" y="0"/>
                    <a:pt x="13128573" y="101069"/>
                    <a:pt x="13120715" y="303616"/>
                  </a:cubicBezTo>
                  <a:cubicBezTo>
                    <a:pt x="13120715" y="303616"/>
                    <a:pt x="13118720" y="3575462"/>
                    <a:pt x="13127476" y="5025519"/>
                  </a:cubicBezTo>
                  <a:cubicBezTo>
                    <a:pt x="13136232" y="5318821"/>
                    <a:pt x="13089683" y="5651892"/>
                    <a:pt x="13089683" y="5651892"/>
                  </a:cubicBezTo>
                  <a:cubicBezTo>
                    <a:pt x="13086718" y="5831917"/>
                    <a:pt x="12875214" y="5965570"/>
                    <a:pt x="12629792" y="5965570"/>
                  </a:cubicBezTo>
                  <a:close/>
                </a:path>
              </a:pathLst>
            </a:custGeom>
            <a:solidFill>
              <a:srgbClr val="FFFEFE"/>
            </a:solidFill>
          </p:spPr>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840615">
            <a:off x="13701694" y="8003769"/>
            <a:ext cx="2348424" cy="76857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2818" y="8940181"/>
            <a:ext cx="1462949" cy="143635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226797" y="1817720"/>
            <a:ext cx="1061203" cy="1061203"/>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459455">
            <a:off x="447039" y="2109662"/>
            <a:ext cx="2058223" cy="477318"/>
          </a:xfrm>
          <a:prstGeom prst="rect">
            <a:avLst/>
          </a:prstGeom>
        </p:spPr>
      </p:pic>
      <p:sp>
        <p:nvSpPr>
          <p:cNvPr id="12" name="TextBox 12"/>
          <p:cNvSpPr txBox="1"/>
          <p:nvPr/>
        </p:nvSpPr>
        <p:spPr>
          <a:xfrm>
            <a:off x="9139238" y="4295775"/>
            <a:ext cx="9525" cy="1533525"/>
          </a:xfrm>
          <a:prstGeom prst="rect">
            <a:avLst/>
          </a:prstGeom>
        </p:spPr>
        <p:txBody>
          <a:bodyPr lIns="0" tIns="0" rIns="0" bIns="0" rtlCol="0" anchor="t">
            <a:spAutoFit/>
          </a:bodyPr>
          <a:lstStyle/>
          <a:p>
            <a:pPr algn="ctr">
              <a:lnSpc>
                <a:spcPts val="12599"/>
              </a:lnSpc>
            </a:pPr>
            <a:endParaRPr/>
          </a:p>
        </p:txBody>
      </p:sp>
      <p:sp>
        <p:nvSpPr>
          <p:cNvPr id="13" name="TextBox 13"/>
          <p:cNvSpPr txBox="1"/>
          <p:nvPr/>
        </p:nvSpPr>
        <p:spPr>
          <a:xfrm>
            <a:off x="2005766" y="2812247"/>
            <a:ext cx="14882197" cy="6839836"/>
          </a:xfrm>
          <a:prstGeom prst="rect">
            <a:avLst/>
          </a:prstGeom>
        </p:spPr>
        <p:txBody>
          <a:bodyPr lIns="0" tIns="0" rIns="0" bIns="0" rtlCol="0" anchor="t">
            <a:spAutoFit/>
          </a:bodyPr>
          <a:lstStyle/>
          <a:p>
            <a:pPr algn="ctr">
              <a:lnSpc>
                <a:spcPts val="4510"/>
              </a:lnSpc>
            </a:pPr>
            <a:r>
              <a:rPr lang="en-US" sz="3221">
                <a:solidFill>
                  <a:srgbClr val="272626"/>
                </a:solidFill>
                <a:latin typeface="Open Sans"/>
              </a:rPr>
              <a:t>• It would detect the movement of the employee. </a:t>
            </a:r>
          </a:p>
          <a:p>
            <a:pPr algn="ctr">
              <a:lnSpc>
                <a:spcPts val="4510"/>
              </a:lnSpc>
            </a:pPr>
            <a:r>
              <a:rPr lang="en-US" sz="3221">
                <a:solidFill>
                  <a:srgbClr val="272626"/>
                </a:solidFill>
                <a:latin typeface="Open Sans"/>
              </a:rPr>
              <a:t>• It would detect the meaningful work done by the employee. </a:t>
            </a:r>
          </a:p>
          <a:p>
            <a:pPr algn="ctr">
              <a:lnSpc>
                <a:spcPts val="4510"/>
              </a:lnSpc>
            </a:pPr>
            <a:r>
              <a:rPr lang="en-US" sz="3221">
                <a:solidFill>
                  <a:srgbClr val="272626"/>
                </a:solidFill>
                <a:latin typeface="Open Sans"/>
              </a:rPr>
              <a:t>• It would detect the hours of the regular sitting of the employees. </a:t>
            </a:r>
          </a:p>
          <a:p>
            <a:pPr algn="ctr">
              <a:lnSpc>
                <a:spcPts val="4510"/>
              </a:lnSpc>
            </a:pPr>
            <a:r>
              <a:rPr lang="en-US" sz="3221">
                <a:solidFill>
                  <a:srgbClr val="272626"/>
                </a:solidFill>
                <a:latin typeface="Open Sans"/>
              </a:rPr>
              <a:t>• It would display the percentage (%) of the efficient work done by the employee at the end of the day.</a:t>
            </a:r>
          </a:p>
          <a:p>
            <a:pPr algn="ctr">
              <a:lnSpc>
                <a:spcPts val="4510"/>
              </a:lnSpc>
            </a:pPr>
            <a:r>
              <a:rPr lang="en-US" sz="3221">
                <a:solidFill>
                  <a:srgbClr val="272626"/>
                </a:solidFill>
                <a:latin typeface="Open Sans"/>
              </a:rPr>
              <a:t> • According to the average percentage (%) of the efficient work done in a month by the employee he/she would be rewarded. </a:t>
            </a:r>
          </a:p>
          <a:p>
            <a:pPr algn="ctr">
              <a:lnSpc>
                <a:spcPts val="4510"/>
              </a:lnSpc>
            </a:pPr>
            <a:r>
              <a:rPr lang="en-US" sz="3221">
                <a:solidFill>
                  <a:srgbClr val="272626"/>
                </a:solidFill>
                <a:latin typeface="Open Sans"/>
              </a:rPr>
              <a:t>• This software will help to choose the employee of the year.</a:t>
            </a:r>
          </a:p>
          <a:p>
            <a:pPr algn="ctr">
              <a:lnSpc>
                <a:spcPts val="4510"/>
              </a:lnSpc>
            </a:pPr>
            <a:r>
              <a:rPr lang="en-US" sz="3221">
                <a:solidFill>
                  <a:srgbClr val="272626"/>
                </a:solidFill>
                <a:latin typeface="Open Sans"/>
              </a:rPr>
              <a:t>• We will give all the necessary performance visualization to the employee to track his/her performance. </a:t>
            </a:r>
          </a:p>
          <a:p>
            <a:pPr algn="ctr">
              <a:lnSpc>
                <a:spcPts val="4510"/>
              </a:lnSpc>
            </a:pPr>
            <a:r>
              <a:rPr lang="en-US" sz="3221">
                <a:solidFill>
                  <a:srgbClr val="272626"/>
                </a:solidFill>
                <a:latin typeface="Open Sans"/>
              </a:rPr>
              <a:t>• This software will give the peak of his/her performance graph.</a:t>
            </a:r>
          </a:p>
          <a:p>
            <a:pPr algn="ctr">
              <a:lnSpc>
                <a:spcPts val="4510"/>
              </a:lnSpc>
            </a:pPr>
            <a:endParaRPr lang="en-US" sz="3221">
              <a:solidFill>
                <a:srgbClr val="272626"/>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8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4970"/>
          <a:stretch>
            <a:fillRect/>
          </a:stretch>
        </p:blipFill>
        <p:spPr>
          <a:xfrm>
            <a:off x="1854602" y="444755"/>
            <a:ext cx="14578795" cy="9297235"/>
          </a:xfrm>
          <a:prstGeom prst="rect">
            <a:avLst/>
          </a:prstGeom>
        </p:spPr>
      </p:pic>
      <p:sp>
        <p:nvSpPr>
          <p:cNvPr id="3" name="TextBox 3"/>
          <p:cNvSpPr txBox="1"/>
          <p:nvPr/>
        </p:nvSpPr>
        <p:spPr>
          <a:xfrm>
            <a:off x="5541921" y="0"/>
            <a:ext cx="6387168" cy="1219200"/>
          </a:xfrm>
          <a:prstGeom prst="rect">
            <a:avLst/>
          </a:prstGeom>
        </p:spPr>
        <p:txBody>
          <a:bodyPr lIns="0" tIns="0" rIns="0" bIns="0" rtlCol="0" anchor="t">
            <a:spAutoFit/>
          </a:bodyPr>
          <a:lstStyle/>
          <a:p>
            <a:pPr>
              <a:lnSpc>
                <a:spcPts val="9600"/>
              </a:lnSpc>
            </a:pPr>
            <a:r>
              <a:rPr lang="en-US" sz="8000">
                <a:solidFill>
                  <a:srgbClr val="000000"/>
                </a:solidFill>
                <a:latin typeface="Prompt Bold"/>
              </a:rPr>
              <a:t>OVERVIEW</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445200">
            <a:off x="1081595" y="8839884"/>
            <a:ext cx="2707399" cy="836832"/>
          </a:xfrm>
          <a:prstGeom prst="rect">
            <a:avLst/>
          </a:prstGeom>
        </p:spPr>
      </p:pic>
      <p:sp>
        <p:nvSpPr>
          <p:cNvPr id="5" name="TextBox 5"/>
          <p:cNvSpPr txBox="1"/>
          <p:nvPr/>
        </p:nvSpPr>
        <p:spPr>
          <a:xfrm>
            <a:off x="2709034" y="1383282"/>
            <a:ext cx="13096854" cy="7363031"/>
          </a:xfrm>
          <a:prstGeom prst="rect">
            <a:avLst/>
          </a:prstGeom>
        </p:spPr>
        <p:txBody>
          <a:bodyPr lIns="0" tIns="0" rIns="0" bIns="0" rtlCol="0" anchor="t">
            <a:spAutoFit/>
          </a:bodyPr>
          <a:lstStyle/>
          <a:p>
            <a:pPr algn="ctr">
              <a:lnSpc>
                <a:spcPts val="4865"/>
              </a:lnSpc>
            </a:pPr>
            <a:r>
              <a:rPr lang="en-US" sz="3475">
                <a:solidFill>
                  <a:srgbClr val="000000"/>
                </a:solidFill>
                <a:latin typeface="Open Sans"/>
              </a:rPr>
              <a:t>This project has been designed by keeping the current scenario in mind. We have deployed a model that will track the performance of each and every employee present in the MNC. This will show the maximum working hours of an employee. This will show the visualization of the performance of each and every employee. By deploying this model in the industry, it will help to boost up the performance of the company, With the economic upliftment of the company, it will generate more jobs. </a:t>
            </a:r>
          </a:p>
          <a:p>
            <a:pPr algn="ctr">
              <a:lnSpc>
                <a:spcPts val="4865"/>
              </a:lnSpc>
            </a:pPr>
            <a:r>
              <a:rPr lang="en-US" sz="3475">
                <a:solidFill>
                  <a:srgbClr val="000000"/>
                </a:solidFill>
                <a:latin typeface="Open Sans"/>
              </a:rPr>
              <a:t>It will help employees to make his/her personal relations stronger as he/she will complete their daily task in their working time itself only.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BC7"/>
        </a:solidFill>
        <a:effectLst/>
      </p:bgPr>
    </p:bg>
    <p:spTree>
      <p:nvGrpSpPr>
        <p:cNvPr id="1" name=""/>
        <p:cNvGrpSpPr/>
        <p:nvPr/>
      </p:nvGrpSpPr>
      <p:grpSpPr>
        <a:xfrm>
          <a:off x="0" y="0"/>
          <a:ext cx="0" cy="0"/>
          <a:chOff x="0" y="0"/>
          <a:chExt cx="0" cy="0"/>
        </a:xfrm>
      </p:grpSpPr>
      <p:sp>
        <p:nvSpPr>
          <p:cNvPr id="2" name="TextBox 2"/>
          <p:cNvSpPr txBox="1"/>
          <p:nvPr/>
        </p:nvSpPr>
        <p:spPr>
          <a:xfrm>
            <a:off x="5143990" y="556492"/>
            <a:ext cx="8813941" cy="2590800"/>
          </a:xfrm>
          <a:prstGeom prst="rect">
            <a:avLst/>
          </a:prstGeom>
        </p:spPr>
        <p:txBody>
          <a:bodyPr lIns="0" tIns="0" rIns="0" bIns="0" rtlCol="0" anchor="t">
            <a:spAutoFit/>
          </a:bodyPr>
          <a:lstStyle/>
          <a:p>
            <a:pPr algn="ctr">
              <a:lnSpc>
                <a:spcPts val="10200"/>
              </a:lnSpc>
            </a:pPr>
            <a:r>
              <a:rPr lang="en-US" sz="8499">
                <a:solidFill>
                  <a:srgbClr val="000000"/>
                </a:solidFill>
                <a:latin typeface="Wedges"/>
              </a:rPr>
              <a:t>WORKING PROCEDURE </a:t>
            </a:r>
          </a:p>
        </p:txBody>
      </p:sp>
      <p:sp>
        <p:nvSpPr>
          <p:cNvPr id="3" name="TextBox 3"/>
          <p:cNvSpPr txBox="1"/>
          <p:nvPr/>
        </p:nvSpPr>
        <p:spPr>
          <a:xfrm>
            <a:off x="-225238" y="3618059"/>
            <a:ext cx="18288000" cy="6410345"/>
          </a:xfrm>
          <a:prstGeom prst="rect">
            <a:avLst/>
          </a:prstGeom>
        </p:spPr>
        <p:txBody>
          <a:bodyPr lIns="0" tIns="0" rIns="0" bIns="0" rtlCol="0" anchor="t">
            <a:spAutoFit/>
          </a:bodyPr>
          <a:lstStyle/>
          <a:p>
            <a:pPr algn="ctr">
              <a:lnSpc>
                <a:spcPts val="6300"/>
              </a:lnSpc>
            </a:pPr>
            <a:r>
              <a:rPr lang="en-US" sz="4500" dirty="0">
                <a:solidFill>
                  <a:srgbClr val="000000"/>
                </a:solidFill>
                <a:latin typeface="Open Sans"/>
              </a:rPr>
              <a:t>• We will deploy software that consists of five phases:</a:t>
            </a:r>
          </a:p>
          <a:p>
            <a:pPr algn="ctr">
              <a:lnSpc>
                <a:spcPts val="6300"/>
              </a:lnSpc>
            </a:pPr>
            <a:r>
              <a:rPr lang="en-US" sz="4500" dirty="0">
                <a:solidFill>
                  <a:srgbClr val="000000"/>
                </a:solidFill>
                <a:latin typeface="Open Sans"/>
              </a:rPr>
              <a:t> 1. Movement detection (Open CV).</a:t>
            </a:r>
          </a:p>
          <a:p>
            <a:pPr algn="ctr">
              <a:lnSpc>
                <a:spcPts val="6300"/>
              </a:lnSpc>
            </a:pPr>
            <a:r>
              <a:rPr lang="en-US" sz="4500" dirty="0">
                <a:solidFill>
                  <a:srgbClr val="000000"/>
                </a:solidFill>
                <a:latin typeface="Open Sans"/>
              </a:rPr>
              <a:t>2. To detect the meaningful words typed by the employee (Natural Language Processing).</a:t>
            </a:r>
          </a:p>
          <a:p>
            <a:pPr algn="ctr">
              <a:lnSpc>
                <a:spcPts val="6300"/>
              </a:lnSpc>
            </a:pPr>
            <a:r>
              <a:rPr lang="en-US" sz="4500" dirty="0">
                <a:solidFill>
                  <a:srgbClr val="000000"/>
                </a:solidFill>
                <a:latin typeface="Open Sans"/>
              </a:rPr>
              <a:t>3. Sitting detection (Internet of Things (IoT)) </a:t>
            </a:r>
          </a:p>
          <a:p>
            <a:pPr algn="ctr">
              <a:lnSpc>
                <a:spcPts val="6300"/>
              </a:lnSpc>
            </a:pPr>
            <a:r>
              <a:rPr lang="en-US" sz="4500" dirty="0">
                <a:solidFill>
                  <a:srgbClr val="000000"/>
                </a:solidFill>
                <a:latin typeface="Open Sans"/>
              </a:rPr>
              <a:t>4. Any exceptional case (FLAG)</a:t>
            </a:r>
          </a:p>
          <a:p>
            <a:pPr algn="ctr">
              <a:lnSpc>
                <a:spcPts val="6300"/>
              </a:lnSpc>
            </a:pPr>
            <a:r>
              <a:rPr lang="en-US" sz="4500" dirty="0">
                <a:solidFill>
                  <a:srgbClr val="000000"/>
                </a:solidFill>
                <a:latin typeface="Open Sans"/>
              </a:rPr>
              <a:t>5.Performance visualization(Data Science)</a:t>
            </a:r>
          </a:p>
          <a:p>
            <a:pPr algn="ctr">
              <a:lnSpc>
                <a:spcPts val="6300"/>
              </a:lnSpc>
            </a:pPr>
            <a:endParaRPr lang="en-US" sz="4500" dirty="0">
              <a:solidFill>
                <a:srgbClr val="000000"/>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BF66"/>
        </a:solidFill>
        <a:effectLst/>
      </p:bgPr>
    </p:bg>
    <p:spTree>
      <p:nvGrpSpPr>
        <p:cNvPr id="1" name=""/>
        <p:cNvGrpSpPr/>
        <p:nvPr/>
      </p:nvGrpSpPr>
      <p:grpSpPr>
        <a:xfrm>
          <a:off x="0" y="0"/>
          <a:ext cx="0" cy="0"/>
          <a:chOff x="0" y="0"/>
          <a:chExt cx="0" cy="0"/>
        </a:xfrm>
      </p:grpSpPr>
      <p:grpSp>
        <p:nvGrpSpPr>
          <p:cNvPr id="2" name="Group 2"/>
          <p:cNvGrpSpPr/>
          <p:nvPr/>
        </p:nvGrpSpPr>
        <p:grpSpPr>
          <a:xfrm>
            <a:off x="880004" y="2869302"/>
            <a:ext cx="16379296" cy="6388998"/>
            <a:chOff x="0" y="0"/>
            <a:chExt cx="2530244" cy="986961"/>
          </a:xfrm>
        </p:grpSpPr>
        <p:sp>
          <p:nvSpPr>
            <p:cNvPr id="3" name="Freeform 3"/>
            <p:cNvSpPr/>
            <p:nvPr/>
          </p:nvSpPr>
          <p:spPr>
            <a:xfrm>
              <a:off x="0" y="0"/>
              <a:ext cx="2530244" cy="986961"/>
            </a:xfrm>
            <a:custGeom>
              <a:avLst/>
              <a:gdLst/>
              <a:ahLst/>
              <a:cxnLst/>
              <a:rect l="l" t="t" r="r" b="b"/>
              <a:pathLst>
                <a:path w="2530244" h="986961">
                  <a:moveTo>
                    <a:pt x="2405784" y="986961"/>
                  </a:moveTo>
                  <a:lnTo>
                    <a:pt x="124460" y="986961"/>
                  </a:lnTo>
                  <a:cubicBezTo>
                    <a:pt x="55880" y="986961"/>
                    <a:pt x="0" y="931081"/>
                    <a:pt x="0" y="862501"/>
                  </a:cubicBezTo>
                  <a:lnTo>
                    <a:pt x="0" y="124460"/>
                  </a:lnTo>
                  <a:cubicBezTo>
                    <a:pt x="0" y="55880"/>
                    <a:pt x="55880" y="0"/>
                    <a:pt x="124460" y="0"/>
                  </a:cubicBezTo>
                  <a:lnTo>
                    <a:pt x="2405784" y="0"/>
                  </a:lnTo>
                  <a:cubicBezTo>
                    <a:pt x="2474364" y="0"/>
                    <a:pt x="2530244" y="55880"/>
                    <a:pt x="2530244" y="124460"/>
                  </a:cubicBezTo>
                  <a:lnTo>
                    <a:pt x="2530244" y="862501"/>
                  </a:lnTo>
                  <a:cubicBezTo>
                    <a:pt x="2530244" y="931081"/>
                    <a:pt x="2474364" y="986961"/>
                    <a:pt x="2405784" y="986961"/>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48144" y="2517743"/>
            <a:ext cx="2274789" cy="703117"/>
          </a:xfrm>
          <a:prstGeom prst="rect">
            <a:avLst/>
          </a:prstGeom>
        </p:spPr>
      </p:pic>
      <p:sp>
        <p:nvSpPr>
          <p:cNvPr id="5" name="TextBox 5"/>
          <p:cNvSpPr txBox="1"/>
          <p:nvPr/>
        </p:nvSpPr>
        <p:spPr>
          <a:xfrm>
            <a:off x="1555334" y="1234992"/>
            <a:ext cx="12695016" cy="853440"/>
          </a:xfrm>
          <a:prstGeom prst="rect">
            <a:avLst/>
          </a:prstGeom>
        </p:spPr>
        <p:txBody>
          <a:bodyPr lIns="0" tIns="0" rIns="0" bIns="0" rtlCol="0" anchor="t">
            <a:spAutoFit/>
          </a:bodyPr>
          <a:lstStyle/>
          <a:p>
            <a:pPr>
              <a:lnSpc>
                <a:spcPts val="6720"/>
              </a:lnSpc>
            </a:pPr>
            <a:r>
              <a:rPr lang="en-US" sz="5600">
                <a:solidFill>
                  <a:srgbClr val="000000"/>
                </a:solidFill>
                <a:latin typeface="Prompt Bold"/>
              </a:rPr>
              <a:t>MOVEMENT DETECTION (OPEN CV)</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71691" y="-347568"/>
            <a:ext cx="4547190" cy="2752536"/>
          </a:xfrm>
          <a:prstGeom prst="rect">
            <a:avLst/>
          </a:prstGeom>
        </p:spPr>
      </p:pic>
      <p:sp>
        <p:nvSpPr>
          <p:cNvPr id="7" name="TextBox 7"/>
          <p:cNvSpPr txBox="1"/>
          <p:nvPr/>
        </p:nvSpPr>
        <p:spPr>
          <a:xfrm>
            <a:off x="1958709" y="3175194"/>
            <a:ext cx="14699725" cy="5146152"/>
          </a:xfrm>
          <a:prstGeom prst="rect">
            <a:avLst/>
          </a:prstGeom>
        </p:spPr>
        <p:txBody>
          <a:bodyPr lIns="0" tIns="0" rIns="0" bIns="0" rtlCol="0" anchor="t">
            <a:spAutoFit/>
          </a:bodyPr>
          <a:lstStyle/>
          <a:p>
            <a:pPr algn="ctr">
              <a:lnSpc>
                <a:spcPts val="4118"/>
              </a:lnSpc>
            </a:pPr>
            <a:r>
              <a:rPr lang="en-US" sz="2941" dirty="0">
                <a:solidFill>
                  <a:srgbClr val="000000"/>
                </a:solidFill>
                <a:latin typeface="Open Sans"/>
              </a:rPr>
              <a:t>1. We will use an open CV to detect the movement of the employee. </a:t>
            </a:r>
          </a:p>
          <a:p>
            <a:pPr algn="ctr">
              <a:lnSpc>
                <a:spcPts val="4118"/>
              </a:lnSpc>
            </a:pPr>
            <a:r>
              <a:rPr lang="en-US" sz="2941" dirty="0">
                <a:solidFill>
                  <a:srgbClr val="000000"/>
                </a:solidFill>
                <a:latin typeface="Open Sans"/>
              </a:rPr>
              <a:t>2. Normal webcam will be used to detect the body movement of the employee in the frame. </a:t>
            </a:r>
          </a:p>
          <a:p>
            <a:pPr algn="ctr">
              <a:lnSpc>
                <a:spcPts val="4118"/>
              </a:lnSpc>
            </a:pPr>
            <a:r>
              <a:rPr lang="en-US" sz="2941" dirty="0">
                <a:solidFill>
                  <a:srgbClr val="000000"/>
                </a:solidFill>
                <a:latin typeface="Open Sans"/>
              </a:rPr>
              <a:t>3. We will use histograms of oriented gradients.</a:t>
            </a:r>
          </a:p>
          <a:p>
            <a:pPr algn="ctr">
              <a:lnSpc>
                <a:spcPts val="4118"/>
              </a:lnSpc>
            </a:pPr>
            <a:r>
              <a:rPr lang="en-US" sz="2941" dirty="0">
                <a:solidFill>
                  <a:srgbClr val="000000"/>
                </a:solidFill>
                <a:latin typeface="Open Sans"/>
              </a:rPr>
              <a:t> 4. A rectangular frame would appear in the employee’s surroundings.</a:t>
            </a:r>
          </a:p>
          <a:p>
            <a:pPr algn="ctr">
              <a:lnSpc>
                <a:spcPts val="4118"/>
              </a:lnSpc>
            </a:pPr>
            <a:r>
              <a:rPr lang="en-US" sz="2941" dirty="0">
                <a:solidFill>
                  <a:srgbClr val="000000"/>
                </a:solidFill>
                <a:latin typeface="Open Sans"/>
              </a:rPr>
              <a:t> 5. If the employee moves out of the frame or any other person enters the frame it will detect. </a:t>
            </a:r>
          </a:p>
          <a:p>
            <a:pPr algn="ctr">
              <a:lnSpc>
                <a:spcPts val="4118"/>
              </a:lnSpc>
            </a:pPr>
            <a:r>
              <a:rPr lang="en-US" sz="2941" dirty="0">
                <a:solidFill>
                  <a:srgbClr val="000000"/>
                </a:solidFill>
                <a:latin typeface="Open Sans"/>
              </a:rPr>
              <a:t>6. It will give 10 minutes of relaxation to the employee 4 times a day.</a:t>
            </a:r>
          </a:p>
          <a:p>
            <a:pPr algn="ctr">
              <a:lnSpc>
                <a:spcPts val="4118"/>
              </a:lnSpc>
            </a:pPr>
            <a:r>
              <a:rPr lang="en-US" sz="2400" dirty="0">
                <a:solidFill>
                  <a:srgbClr val="000000"/>
                </a:solidFill>
                <a:latin typeface="Arimo"/>
              </a:rPr>
              <a:t>7. The device of that employee will only be opened in the face of that person who matches that employee.</a:t>
            </a:r>
          </a:p>
          <a:p>
            <a:pPr algn="ctr">
              <a:lnSpc>
                <a:spcPts val="4118"/>
              </a:lnSpc>
            </a:pPr>
            <a:endParaRPr lang="en-US" sz="678" dirty="0">
              <a:solidFill>
                <a:srgbClr val="000000"/>
              </a:solidFill>
              <a:latin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FE762-D70D-49B9-88D2-1D5B57378994}"/>
              </a:ext>
            </a:extLst>
          </p:cNvPr>
          <p:cNvPicPr>
            <a:picLocks noChangeAspect="1"/>
          </p:cNvPicPr>
          <p:nvPr/>
        </p:nvPicPr>
        <p:blipFill rotWithShape="1">
          <a:blip r:embed="rId2">
            <a:extLst>
              <a:ext uri="{28A0092B-C50C-407E-A947-70E740481C1C}">
                <a14:useLocalDpi xmlns:a14="http://schemas.microsoft.com/office/drawing/2010/main" val="0"/>
              </a:ext>
            </a:extLst>
          </a:blip>
          <a:srcRect r="16148" b="7411"/>
          <a:stretch/>
        </p:blipFill>
        <p:spPr>
          <a:xfrm>
            <a:off x="-76199" y="38100"/>
            <a:ext cx="18364200" cy="10668000"/>
          </a:xfrm>
          <a:prstGeom prst="rect">
            <a:avLst/>
          </a:prstGeom>
        </p:spPr>
      </p:pic>
    </p:spTree>
    <p:extLst>
      <p:ext uri="{BB962C8B-B14F-4D97-AF65-F5344CB8AC3E}">
        <p14:creationId xmlns:p14="http://schemas.microsoft.com/office/powerpoint/2010/main" val="2002853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1050</Words>
  <Application>Microsoft Office PowerPoint</Application>
  <PresentationFormat>Custom</PresentationFormat>
  <Paragraphs>71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Open Sans</vt:lpstr>
      <vt:lpstr>Lazydog</vt:lpstr>
      <vt:lpstr>Arial</vt:lpstr>
      <vt:lpstr>Arimo</vt:lpstr>
      <vt:lpstr>Prompt Bold</vt:lpstr>
      <vt:lpstr>Open Sans Bold</vt:lpstr>
      <vt:lpstr>Wedges</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TRACKER</dc:title>
  <cp:lastModifiedBy>sparsh mehta</cp:lastModifiedBy>
  <cp:revision>6</cp:revision>
  <dcterms:created xsi:type="dcterms:W3CDTF">2006-08-16T00:00:00Z</dcterms:created>
  <dcterms:modified xsi:type="dcterms:W3CDTF">2021-09-03T06:16:24Z</dcterms:modified>
  <dc:identifier>DAEo10jJa7M</dc:identifier>
</cp:coreProperties>
</file>